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0" r:id="rId2"/>
  </p:sldMasterIdLst>
  <p:notesMasterIdLst>
    <p:notesMasterId r:id="rId17"/>
  </p:notesMasterIdLst>
  <p:sldIdLst>
    <p:sldId id="365" r:id="rId3"/>
    <p:sldId id="369" r:id="rId4"/>
    <p:sldId id="370" r:id="rId5"/>
    <p:sldId id="373" r:id="rId6"/>
    <p:sldId id="372" r:id="rId7"/>
    <p:sldId id="375" r:id="rId8"/>
    <p:sldId id="371" r:id="rId9"/>
    <p:sldId id="378" r:id="rId10"/>
    <p:sldId id="376" r:id="rId11"/>
    <p:sldId id="379" r:id="rId12"/>
    <p:sldId id="380" r:id="rId13"/>
    <p:sldId id="381" r:id="rId14"/>
    <p:sldId id="382" r:id="rId15"/>
    <p:sldId id="385"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1pPr>
    <a:lvl2pPr marL="13314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2pPr>
    <a:lvl3pPr marL="16743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3pPr>
    <a:lvl4pPr marL="20172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4pPr>
    <a:lvl5pPr marL="23601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5pPr>
    <a:lvl6pPr marL="27030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6pPr>
    <a:lvl7pPr marL="30459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7pPr>
    <a:lvl8pPr marL="33888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8pPr>
    <a:lvl9pPr marL="37317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a Verbryke" initials="JV"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1"/>
    <p:restoredTop sz="70833"/>
  </p:normalViewPr>
  <p:slideViewPr>
    <p:cSldViewPr snapToGrid="0">
      <p:cViewPr>
        <p:scale>
          <a:sx n="57" d="100"/>
          <a:sy n="57" d="100"/>
        </p:scale>
        <p:origin x="52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2" name="Shape 68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683" name="Shape 6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000">
        <a:latin typeface="Lucida Grande"/>
        <a:ea typeface="Lucida Grande"/>
        <a:cs typeface="Lucida Grande"/>
        <a:sym typeface="Lucida Grande"/>
      </a:defRPr>
    </a:lvl1pPr>
    <a:lvl2pPr indent="228600" defTabSz="584200" latinLnBrk="0">
      <a:defRPr sz="2000">
        <a:latin typeface="Lucida Grande"/>
        <a:ea typeface="Lucida Grande"/>
        <a:cs typeface="Lucida Grande"/>
        <a:sym typeface="Lucida Grande"/>
      </a:defRPr>
    </a:lvl2pPr>
    <a:lvl3pPr indent="457200" defTabSz="584200" latinLnBrk="0">
      <a:defRPr sz="2000">
        <a:latin typeface="Lucida Grande"/>
        <a:ea typeface="Lucida Grande"/>
        <a:cs typeface="Lucida Grande"/>
        <a:sym typeface="Lucida Grande"/>
      </a:defRPr>
    </a:lvl3pPr>
    <a:lvl4pPr indent="685800" defTabSz="584200" latinLnBrk="0">
      <a:defRPr sz="2000">
        <a:latin typeface="Lucida Grande"/>
        <a:ea typeface="Lucida Grande"/>
        <a:cs typeface="Lucida Grande"/>
        <a:sym typeface="Lucida Grande"/>
      </a:defRPr>
    </a:lvl4pPr>
    <a:lvl5pPr indent="914400" defTabSz="584200" latinLnBrk="0">
      <a:defRPr sz="2000">
        <a:latin typeface="Lucida Grande"/>
        <a:ea typeface="Lucida Grande"/>
        <a:cs typeface="Lucida Grande"/>
        <a:sym typeface="Lucida Grande"/>
      </a:defRPr>
    </a:lvl5pPr>
    <a:lvl6pPr indent="1143000" defTabSz="584200" latinLnBrk="0">
      <a:defRPr sz="2000">
        <a:latin typeface="Lucida Grande"/>
        <a:ea typeface="Lucida Grande"/>
        <a:cs typeface="Lucida Grande"/>
        <a:sym typeface="Lucida Grande"/>
      </a:defRPr>
    </a:lvl6pPr>
    <a:lvl7pPr indent="1371600" defTabSz="584200" latinLnBrk="0">
      <a:defRPr sz="2000">
        <a:latin typeface="Lucida Grande"/>
        <a:ea typeface="Lucida Grande"/>
        <a:cs typeface="Lucida Grande"/>
        <a:sym typeface="Lucida Grande"/>
      </a:defRPr>
    </a:lvl7pPr>
    <a:lvl8pPr indent="1600200" defTabSz="584200" latinLnBrk="0">
      <a:defRPr sz="2000">
        <a:latin typeface="Lucida Grande"/>
        <a:ea typeface="Lucida Grande"/>
        <a:cs typeface="Lucida Grande"/>
        <a:sym typeface="Lucida Grande"/>
      </a:defRPr>
    </a:lvl8pPr>
    <a:lvl9pPr indent="1828800" defTabSz="584200" latinLnBrk="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4238847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6607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171851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1481384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Maps are really useful because they give us context to geographic information.</a:t>
            </a:r>
          </a:p>
          <a:p>
            <a:endParaRPr lang="en-US" dirty="0"/>
          </a:p>
          <a:p>
            <a:r>
              <a:rPr lang="en-US" dirty="0"/>
              <a:t>If we want to understand where our offices – or our customers – are based, a map is the best choice.</a:t>
            </a:r>
          </a:p>
        </p:txBody>
      </p:sp>
    </p:spTree>
    <p:extLst>
      <p:ext uri="{BB962C8B-B14F-4D97-AF65-F5344CB8AC3E}">
        <p14:creationId xmlns:p14="http://schemas.microsoft.com/office/powerpoint/2010/main" val="311166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questions you need to answer to successfully build a useful map.</a:t>
            </a:r>
          </a:p>
          <a:p>
            <a:endParaRPr lang="en-US" dirty="0"/>
          </a:p>
          <a:p>
            <a:r>
              <a:rPr lang="en-US" dirty="0"/>
              <a:t>Firstly – where is the data?</a:t>
            </a:r>
          </a:p>
          <a:p>
            <a:endParaRPr lang="en-US" dirty="0"/>
          </a:p>
          <a:p>
            <a:r>
              <a:rPr lang="en-US" dirty="0"/>
              <a:t>How does the data vary?</a:t>
            </a:r>
          </a:p>
          <a:p>
            <a:endParaRPr lang="en-US" dirty="0"/>
          </a:p>
          <a:p>
            <a:r>
              <a:rPr lang="en-US" dirty="0"/>
              <a:t>And finally – where is the data geographically? That is a different question from the first one – we’ll see why in a few minutes.</a:t>
            </a:r>
          </a:p>
        </p:txBody>
      </p:sp>
    </p:spTree>
    <p:extLst>
      <p:ext uri="{BB962C8B-B14F-4D97-AF65-F5344CB8AC3E}">
        <p14:creationId xmlns:p14="http://schemas.microsoft.com/office/powerpoint/2010/main" val="408177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33503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311340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2372520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coming to this Introduction to Mapping session.</a:t>
            </a:r>
          </a:p>
          <a:p>
            <a:endParaRPr lang="en-US" dirty="0"/>
          </a:p>
          <a:p>
            <a:r>
              <a:rPr lang="en-US" dirty="0"/>
              <a:t>Like all of our “Introduction to X” sessions this is a 30minute session designed to help you understand if a specific skill or tool would be useful for you – or for your team.</a:t>
            </a:r>
          </a:p>
          <a:p>
            <a:endParaRPr lang="en-US" dirty="0"/>
          </a:p>
          <a:p>
            <a:r>
              <a:rPr lang="en-US" dirty="0"/>
              <a:t>We also want to show you what it’s possible to make with this skill – so I’m going to show you different examples of maps and how they might fit into your business (or data) needs</a:t>
            </a:r>
          </a:p>
          <a:p>
            <a:endParaRPr lang="en-US" dirty="0"/>
          </a:p>
          <a:p>
            <a:r>
              <a:rPr lang="en-US" dirty="0"/>
              <a:t>... These introduction sessions are designed to be booked separately to the hands on session to give you enough time to gather the data that you’d need to apply the skill to what you need to do. In terms of mapping this is very important and you might want to talk to us about how to collect the relevant data.</a:t>
            </a:r>
          </a:p>
          <a:p>
            <a:endParaRPr lang="en-US" dirty="0"/>
          </a:p>
          <a:p>
            <a:r>
              <a:rPr lang="en-US" dirty="0"/>
              <a:t>… but of course the data academy is also about offering you training and development that you might find interesting… I really enjoy making maps and I think they can be really useful – which hopefully you’ll take away from this session.</a:t>
            </a:r>
          </a:p>
        </p:txBody>
      </p:sp>
    </p:spTree>
    <p:extLst>
      <p:ext uri="{BB962C8B-B14F-4D97-AF65-F5344CB8AC3E}">
        <p14:creationId xmlns:p14="http://schemas.microsoft.com/office/powerpoint/2010/main" val="223128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Definition Blue">
    <p:spTree>
      <p:nvGrpSpPr>
        <p:cNvPr id="1" name=""/>
        <p:cNvGrpSpPr/>
        <p:nvPr/>
      </p:nvGrpSpPr>
      <p:grpSpPr>
        <a:xfrm>
          <a:off x="0" y="0"/>
          <a:ext cx="0" cy="0"/>
          <a:chOff x="0" y="0"/>
          <a:chExt cx="0" cy="0"/>
        </a:xfrm>
      </p:grpSpPr>
      <p:pic>
        <p:nvPicPr>
          <p:cNvPr id="446" name="Blue BG v2.png" descr="Blue BG v2.png"/>
          <p:cNvPicPr>
            <a:picLocks noChangeAspect="1"/>
          </p:cNvPicPr>
          <p:nvPr/>
        </p:nvPicPr>
        <p:blipFill>
          <a:blip r:embed="rId2"/>
          <a:srcRect r="73772"/>
          <a:stretch>
            <a:fillRect/>
          </a:stretch>
        </p:blipFill>
        <p:spPr>
          <a:xfrm>
            <a:off x="-23413" y="-17918"/>
            <a:ext cx="6408650" cy="13748165"/>
          </a:xfrm>
          <a:prstGeom prst="rect">
            <a:avLst/>
          </a:prstGeom>
          <a:ln w="3175">
            <a:miter lim="400000"/>
          </a:ln>
        </p:spPr>
      </p:pic>
      <p:sp>
        <p:nvSpPr>
          <p:cNvPr id="447" name="Image"/>
          <p:cNvSpPr>
            <a:spLocks noGrp="1"/>
          </p:cNvSpPr>
          <p:nvPr>
            <p:ph type="pic" sz="quarter" idx="21"/>
          </p:nvPr>
        </p:nvSpPr>
        <p:spPr>
          <a:xfrm>
            <a:off x="1663959" y="4952732"/>
            <a:ext cx="3810536" cy="3810536"/>
          </a:xfrm>
          <a:prstGeom prst="rect">
            <a:avLst/>
          </a:prstGeom>
        </p:spPr>
        <p:txBody>
          <a:bodyPr lIns="91439" tIns="45719" rIns="91439" bIns="45719"/>
          <a:lstStyle/>
          <a:p>
            <a:endParaRPr dirty="0"/>
          </a:p>
        </p:txBody>
      </p:sp>
      <p:sp>
        <p:nvSpPr>
          <p:cNvPr id="448" name="Title Text"/>
          <p:cNvSpPr txBox="1">
            <a:spLocks noGrp="1"/>
          </p:cNvSpPr>
          <p:nvPr>
            <p:ph type="title"/>
          </p:nvPr>
        </p:nvSpPr>
        <p:spPr>
          <a:xfrm>
            <a:off x="7849790" y="3639859"/>
            <a:ext cx="12971942" cy="2406727"/>
          </a:xfrm>
          <a:prstGeom prst="rect">
            <a:avLst/>
          </a:prstGeom>
        </p:spPr>
        <p:txBody>
          <a:bodyPr/>
          <a:lstStyle>
            <a:lvl1pPr>
              <a:defRPr>
                <a:solidFill>
                  <a:srgbClr val="00AFBD"/>
                </a:solidFill>
              </a:defRPr>
            </a:lvl1pPr>
          </a:lstStyle>
          <a:p>
            <a:r>
              <a:rPr dirty="0"/>
              <a:t>Title Text</a:t>
            </a:r>
          </a:p>
        </p:txBody>
      </p:sp>
      <p:sp>
        <p:nvSpPr>
          <p:cNvPr id="449" name="Body Level One…"/>
          <p:cNvSpPr txBox="1">
            <a:spLocks noGrp="1"/>
          </p:cNvSpPr>
          <p:nvPr>
            <p:ph type="body" sz="half" idx="1"/>
          </p:nvPr>
        </p:nvSpPr>
        <p:spPr>
          <a:xfrm>
            <a:off x="8010525" y="6057467"/>
            <a:ext cx="12965907" cy="5884665"/>
          </a:xfrm>
          <a:prstGeom prst="rect">
            <a:avLst/>
          </a:prstGeom>
        </p:spPr>
        <p:txBody>
          <a:bodyPr lIns="64042" tIns="64042" rIns="64042" bIns="64042"/>
          <a:lstStyle>
            <a:lvl1pPr marL="0" indent="0">
              <a:spcBef>
                <a:spcPts val="3600"/>
              </a:spcBef>
              <a:buClrTx/>
              <a:buSzTx/>
              <a:buFontTx/>
              <a:buNone/>
            </a:lvl1pPr>
            <a:lvl2pPr marL="0" indent="0">
              <a:spcBef>
                <a:spcPts val="3600"/>
              </a:spcBef>
              <a:buClrTx/>
              <a:buSzTx/>
              <a:buFontTx/>
              <a:buNone/>
            </a:lvl2pPr>
            <a:lvl3pPr marL="0" indent="0">
              <a:spcBef>
                <a:spcPts val="3600"/>
              </a:spcBef>
              <a:buClrTx/>
              <a:buSzTx/>
              <a:buFontTx/>
              <a:buNone/>
            </a:lvl3pPr>
            <a:lvl4pPr marL="0" indent="0">
              <a:spcBef>
                <a:spcPts val="3600"/>
              </a:spcBef>
              <a:buClrTx/>
              <a:buSzTx/>
              <a:buFontTx/>
              <a:buNone/>
            </a:lvl4pPr>
            <a:lvl5pPr marL="0" indent="0">
              <a:spcBef>
                <a:spcPts val="3600"/>
              </a:spcBef>
              <a:buClrTx/>
              <a:buSzTx/>
              <a:buFontTx/>
              <a:buNone/>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0"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9002121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Tite - Image2">
    <p:spTree>
      <p:nvGrpSpPr>
        <p:cNvPr id="1" name=""/>
        <p:cNvGrpSpPr/>
        <p:nvPr/>
      </p:nvGrpSpPr>
      <p:grpSpPr>
        <a:xfrm>
          <a:off x="0" y="0"/>
          <a:ext cx="0" cy="0"/>
          <a:chOff x="0" y="0"/>
          <a:chExt cx="0" cy="0"/>
        </a:xfrm>
      </p:grpSpPr>
      <p:pic>
        <p:nvPicPr>
          <p:cNvPr id="527"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528" name="Image"/>
          <p:cNvSpPr>
            <a:spLocks noGrp="1"/>
          </p:cNvSpPr>
          <p:nvPr>
            <p:ph type="pic" idx="21"/>
          </p:nvPr>
        </p:nvSpPr>
        <p:spPr>
          <a:xfrm>
            <a:off x="1891330" y="1866517"/>
            <a:ext cx="20686723" cy="10860530"/>
          </a:xfrm>
          <a:prstGeom prst="rect">
            <a:avLst/>
          </a:prstGeom>
          <a:ln>
            <a:solidFill>
              <a:srgbClr val="171939"/>
            </a:solidFill>
          </a:ln>
        </p:spPr>
        <p:txBody>
          <a:bodyPr lIns="91439" tIns="45719" rIns="91439" bIns="45719"/>
          <a:lstStyle/>
          <a:p>
            <a:endParaRPr dirty="0"/>
          </a:p>
        </p:txBody>
      </p:sp>
      <p:sp>
        <p:nvSpPr>
          <p:cNvPr id="529" name="Title Text"/>
          <p:cNvSpPr txBox="1">
            <a:spLocks noGrp="1"/>
          </p:cNvSpPr>
          <p:nvPr>
            <p:ph type="title"/>
          </p:nvPr>
        </p:nvSpPr>
        <p:spPr>
          <a:prstGeom prst="rect">
            <a:avLst/>
          </a:prstGeom>
        </p:spPr>
        <p:txBody>
          <a:bodyPr/>
          <a:lstStyle/>
          <a:p>
            <a:r>
              <a:rPr dirty="0"/>
              <a:t>Title Text</a:t>
            </a:r>
          </a:p>
        </p:txBody>
      </p:sp>
      <p:sp>
        <p:nvSpPr>
          <p:cNvPr id="53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67853346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Image w/copy">
    <p:spTree>
      <p:nvGrpSpPr>
        <p:cNvPr id="1" name=""/>
        <p:cNvGrpSpPr/>
        <p:nvPr/>
      </p:nvGrpSpPr>
      <p:grpSpPr>
        <a:xfrm>
          <a:off x="0" y="0"/>
          <a:ext cx="0" cy="0"/>
          <a:chOff x="0" y="0"/>
          <a:chExt cx="0" cy="0"/>
        </a:xfrm>
      </p:grpSpPr>
      <p:pic>
        <p:nvPicPr>
          <p:cNvPr id="538" name="Purple BG v2.png" descr="Purple BG v2.png"/>
          <p:cNvPicPr>
            <a:picLocks/>
          </p:cNvPicPr>
          <p:nvPr/>
        </p:nvPicPr>
        <p:blipFill>
          <a:blip r:embed="rId2"/>
          <a:srcRect t="64083"/>
          <a:stretch>
            <a:fillRect/>
          </a:stretch>
        </p:blipFill>
        <p:spPr>
          <a:xfrm>
            <a:off x="-1741" y="8802549"/>
            <a:ext cx="24387612" cy="4922380"/>
          </a:xfrm>
          <a:prstGeom prst="rect">
            <a:avLst/>
          </a:prstGeom>
          <a:ln w="3175">
            <a:miter lim="400000"/>
          </a:ln>
        </p:spPr>
      </p:pic>
      <p:sp>
        <p:nvSpPr>
          <p:cNvPr id="539" name="Image"/>
          <p:cNvSpPr>
            <a:spLocks noGrp="1"/>
          </p:cNvSpPr>
          <p:nvPr>
            <p:ph type="pic" idx="21"/>
          </p:nvPr>
        </p:nvSpPr>
        <p:spPr>
          <a:xfrm>
            <a:off x="-3761" y="-1577404"/>
            <a:ext cx="24437905" cy="13934811"/>
          </a:xfrm>
          <a:prstGeom prst="rect">
            <a:avLst/>
          </a:prstGeom>
        </p:spPr>
        <p:txBody>
          <a:bodyPr lIns="91439" tIns="45719" rIns="91439" bIns="45719"/>
          <a:lstStyle/>
          <a:p>
            <a:endParaRPr dirty="0"/>
          </a:p>
        </p:txBody>
      </p:sp>
      <p:sp>
        <p:nvSpPr>
          <p:cNvPr id="540" name="Body Level One…"/>
          <p:cNvSpPr txBox="1">
            <a:spLocks noGrp="1"/>
          </p:cNvSpPr>
          <p:nvPr>
            <p:ph type="body" sz="half" idx="1"/>
          </p:nvPr>
        </p:nvSpPr>
        <p:spPr>
          <a:xfrm>
            <a:off x="2922984" y="9348390"/>
            <a:ext cx="18555891" cy="3643314"/>
          </a:xfrm>
          <a:prstGeom prst="rect">
            <a:avLst/>
          </a:prstGeom>
        </p:spPr>
        <p:txBody>
          <a:bodyPr anchor="ctr"/>
          <a:lstStyle>
            <a:lvl1pPr marL="0" indent="0" algn="ctr">
              <a:spcBef>
                <a:spcPts val="0"/>
              </a:spcBef>
              <a:buClrTx/>
              <a:buSzTx/>
              <a:buFontTx/>
              <a:buNone/>
              <a:defRPr sz="7000">
                <a:solidFill>
                  <a:srgbClr val="FFFFFF"/>
                </a:solidFill>
              </a:defRPr>
            </a:lvl1pPr>
            <a:lvl2pPr marL="0" indent="228600" algn="ctr">
              <a:spcBef>
                <a:spcPts val="0"/>
              </a:spcBef>
              <a:buClrTx/>
              <a:buSzTx/>
              <a:buFontTx/>
              <a:buNone/>
              <a:defRPr sz="7000">
                <a:solidFill>
                  <a:srgbClr val="FFFFFF"/>
                </a:solidFill>
              </a:defRPr>
            </a:lvl2pPr>
            <a:lvl3pPr marL="0" indent="457200" algn="ctr">
              <a:spcBef>
                <a:spcPts val="0"/>
              </a:spcBef>
              <a:buClrTx/>
              <a:buSzTx/>
              <a:buFontTx/>
              <a:buNone/>
              <a:defRPr sz="7000">
                <a:solidFill>
                  <a:srgbClr val="FFFFFF"/>
                </a:solidFill>
              </a:defRPr>
            </a:lvl3pPr>
            <a:lvl4pPr marL="0" indent="685800" algn="ctr">
              <a:spcBef>
                <a:spcPts val="0"/>
              </a:spcBef>
              <a:buClrTx/>
              <a:buSzTx/>
              <a:buFontTx/>
              <a:buNone/>
              <a:defRPr sz="7000">
                <a:solidFill>
                  <a:srgbClr val="FFFFFF"/>
                </a:solidFill>
              </a:defRPr>
            </a:lvl4pPr>
            <a:lvl5pPr marL="0" indent="914400" algn="ctr">
              <a:spcBef>
                <a:spcPts val="0"/>
              </a:spcBef>
              <a:buClrTx/>
              <a:buSzTx/>
              <a:buFontTx/>
              <a:buNone/>
              <a:defRPr sz="7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9595763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Bullets/Image Blue">
    <p:spTree>
      <p:nvGrpSpPr>
        <p:cNvPr id="1" name=""/>
        <p:cNvGrpSpPr/>
        <p:nvPr/>
      </p:nvGrpSpPr>
      <p:grpSpPr>
        <a:xfrm>
          <a:off x="0" y="0"/>
          <a:ext cx="0" cy="0"/>
          <a:chOff x="0" y="0"/>
          <a:chExt cx="0" cy="0"/>
        </a:xfrm>
      </p:grpSpPr>
      <p:pic>
        <p:nvPicPr>
          <p:cNvPr id="548" name="Blue BG v2.png" descr="Blue BG v2.png"/>
          <p:cNvPicPr>
            <a:picLocks noChangeAspect="1"/>
          </p:cNvPicPr>
          <p:nvPr/>
        </p:nvPicPr>
        <p:blipFill>
          <a:blip r:embed="rId2"/>
          <a:srcRect r="57038"/>
          <a:stretch>
            <a:fillRect/>
          </a:stretch>
        </p:blipFill>
        <p:spPr>
          <a:xfrm>
            <a:off x="3527" y="-7035"/>
            <a:ext cx="10483955" cy="13730030"/>
          </a:xfrm>
          <a:prstGeom prst="rect">
            <a:avLst/>
          </a:prstGeom>
          <a:ln w="3175">
            <a:miter lim="400000"/>
          </a:ln>
        </p:spPr>
      </p:pic>
      <p:sp>
        <p:nvSpPr>
          <p:cNvPr id="549" name="Image"/>
          <p:cNvSpPr>
            <a:spLocks noGrp="1"/>
          </p:cNvSpPr>
          <p:nvPr>
            <p:ph type="pic" idx="21"/>
          </p:nvPr>
        </p:nvSpPr>
        <p:spPr>
          <a:xfrm>
            <a:off x="5807597" y="-521229"/>
            <a:ext cx="20477004" cy="14333899"/>
          </a:xfrm>
          <a:prstGeom prst="rect">
            <a:avLst/>
          </a:prstGeom>
        </p:spPr>
        <p:txBody>
          <a:bodyPr lIns="91439" tIns="45719" rIns="91439" bIns="45719"/>
          <a:lstStyle/>
          <a:p>
            <a:endParaRPr dirty="0"/>
          </a:p>
        </p:txBody>
      </p:sp>
      <p:sp>
        <p:nvSpPr>
          <p:cNvPr id="550" name="Title Text"/>
          <p:cNvSpPr txBox="1">
            <a:spLocks noGrp="1"/>
          </p:cNvSpPr>
          <p:nvPr>
            <p:ph type="title"/>
          </p:nvPr>
        </p:nvSpPr>
        <p:spPr>
          <a:xfrm>
            <a:off x="1348581" y="1303734"/>
            <a:ext cx="8001001" cy="1732360"/>
          </a:xfrm>
          <a:prstGeom prst="rect">
            <a:avLst/>
          </a:prstGeom>
        </p:spPr>
        <p:txBody>
          <a:bodyPr anchor="t"/>
          <a:lstStyle>
            <a:lvl1pPr>
              <a:lnSpc>
                <a:spcPts val="8400"/>
              </a:lnSpc>
              <a:defRPr sz="6600">
                <a:latin typeface="Avenir Heavy"/>
                <a:ea typeface="Avenir Heavy"/>
                <a:cs typeface="Avenir Heavy"/>
                <a:sym typeface="Avenir Heavy"/>
              </a:defRPr>
            </a:lvl1pPr>
          </a:lstStyle>
          <a:p>
            <a:r>
              <a:t>Title Text</a:t>
            </a:r>
          </a:p>
        </p:txBody>
      </p:sp>
      <p:sp>
        <p:nvSpPr>
          <p:cNvPr id="551" name="Body Level One…"/>
          <p:cNvSpPr txBox="1">
            <a:spLocks noGrp="1"/>
          </p:cNvSpPr>
          <p:nvPr>
            <p:ph type="body" sz="half" idx="1"/>
          </p:nvPr>
        </p:nvSpPr>
        <p:spPr>
          <a:xfrm>
            <a:off x="1348581" y="3025973"/>
            <a:ext cx="8001001" cy="9552187"/>
          </a:xfrm>
          <a:prstGeom prst="rect">
            <a:avLst/>
          </a:prstGeom>
        </p:spPr>
        <p:txBody>
          <a:bodyPr/>
          <a:lstStyle>
            <a:lvl1pPr>
              <a:lnSpc>
                <a:spcPct val="100000"/>
              </a:lnSpc>
              <a:buClr>
                <a:srgbClr val="FFFFFF"/>
              </a:buClr>
              <a:defRPr>
                <a:solidFill>
                  <a:srgbClr val="FFFFFF"/>
                </a:solidFill>
              </a:defRPr>
            </a:lvl1pPr>
            <a:lvl2pPr>
              <a:lnSpc>
                <a:spcPct val="100000"/>
              </a:lnSpc>
              <a:buClr>
                <a:srgbClr val="FFFFFF"/>
              </a:buClr>
              <a:defRPr>
                <a:solidFill>
                  <a:srgbClr val="FFFFFF"/>
                </a:solidFill>
              </a:defRPr>
            </a:lvl2pPr>
            <a:lvl3pPr>
              <a:lnSpc>
                <a:spcPct val="100000"/>
              </a:lnSpc>
              <a:buClr>
                <a:srgbClr val="FFFFFF"/>
              </a:buClr>
              <a:defRPr>
                <a:solidFill>
                  <a:srgbClr val="FFFFFF"/>
                </a:solidFill>
              </a:defRPr>
            </a:lvl3pPr>
            <a:lvl4pPr>
              <a:lnSpc>
                <a:spcPct val="100000"/>
              </a:lnSpc>
              <a:buClr>
                <a:srgbClr val="FFFFFF"/>
              </a:buClr>
              <a:defRPr>
                <a:solidFill>
                  <a:srgbClr val="FFFFFF"/>
                </a:solidFill>
              </a:defRPr>
            </a:lvl4pPr>
            <a:lvl5pPr>
              <a:lnSpc>
                <a:spcPct val="100000"/>
              </a:lnSpc>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76006442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 Code Block Comparison">
    <p:spTree>
      <p:nvGrpSpPr>
        <p:cNvPr id="1" name=""/>
        <p:cNvGrpSpPr/>
        <p:nvPr/>
      </p:nvGrpSpPr>
      <p:grpSpPr>
        <a:xfrm>
          <a:off x="0" y="0"/>
          <a:ext cx="0" cy="0"/>
          <a:chOff x="0" y="0"/>
          <a:chExt cx="0" cy="0"/>
        </a:xfrm>
      </p:grpSpPr>
      <p:pic>
        <p:nvPicPr>
          <p:cNvPr id="673"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674" name="&lt;p&gt;This is how we declare a Javascript variable:&lt;br\&gt;…"/>
          <p:cNvSpPr txBox="1">
            <a:spLocks noGrp="1"/>
          </p:cNvSpPr>
          <p:nvPr>
            <p:ph type="body" idx="21"/>
          </p:nvPr>
        </p:nvSpPr>
        <p:spPr>
          <a:xfrm>
            <a:off x="1671884" y="3572258"/>
            <a:ext cx="18773775" cy="7574995"/>
          </a:xfrm>
          <a:prstGeom prst="rect">
            <a:avLst/>
          </a:prstGeom>
        </p:spPr>
        <p:txBody>
          <a:bodyPr lIns="64293" tIns="64293" rIns="64293" bIns="64293" numCol="2" spcCol="938688"/>
          <a:lstStyle/>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p:txBody>
      </p:sp>
      <p:sp>
        <p:nvSpPr>
          <p:cNvPr id="675" name="Title Text"/>
          <p:cNvSpPr txBox="1">
            <a:spLocks noGrp="1"/>
          </p:cNvSpPr>
          <p:nvPr>
            <p:ph type="title"/>
          </p:nvPr>
        </p:nvSpPr>
        <p:spPr>
          <a:prstGeom prst="rect">
            <a:avLst/>
          </a:prstGeom>
        </p:spPr>
        <p:txBody>
          <a:bodyPr/>
          <a:lstStyle/>
          <a:p>
            <a:r>
              <a:t>Title Text</a:t>
            </a:r>
          </a:p>
        </p:txBody>
      </p:sp>
      <p:sp>
        <p:nvSpPr>
          <p:cNvPr id="67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40963840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Title - Comparison Bullets">
    <p:spTree>
      <p:nvGrpSpPr>
        <p:cNvPr id="1" name=""/>
        <p:cNvGrpSpPr/>
        <p:nvPr/>
      </p:nvGrpSpPr>
      <p:grpSpPr>
        <a:xfrm>
          <a:off x="0" y="0"/>
          <a:ext cx="0" cy="0"/>
          <a:chOff x="0" y="0"/>
          <a:chExt cx="0" cy="0"/>
        </a:xfrm>
      </p:grpSpPr>
      <p:pic>
        <p:nvPicPr>
          <p:cNvPr id="330"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331" name="Title Text"/>
          <p:cNvSpPr txBox="1">
            <a:spLocks noGrp="1"/>
          </p:cNvSpPr>
          <p:nvPr>
            <p:ph type="title"/>
          </p:nvPr>
        </p:nvSpPr>
        <p:spPr>
          <a:prstGeom prst="rect">
            <a:avLst/>
          </a:prstGeom>
        </p:spPr>
        <p:txBody>
          <a:bodyPr/>
          <a:lstStyle/>
          <a:p>
            <a:r>
              <a:t>Title Text</a:t>
            </a:r>
          </a:p>
        </p:txBody>
      </p:sp>
      <p:sp>
        <p:nvSpPr>
          <p:cNvPr id="332" name="Body Level One…"/>
          <p:cNvSpPr txBox="1">
            <a:spLocks noGrp="1"/>
          </p:cNvSpPr>
          <p:nvPr>
            <p:ph type="body" sz="half" idx="1"/>
          </p:nvPr>
        </p:nvSpPr>
        <p:spPr>
          <a:xfrm>
            <a:off x="1583531" y="4397982"/>
            <a:ext cx="10208866" cy="6595456"/>
          </a:xfrm>
          <a:prstGeom prst="rect">
            <a:avLst/>
          </a:prstGeom>
        </p:spPr>
        <p:txBody>
          <a:bodyPr/>
          <a:lstStyle>
            <a:lvl1pPr>
              <a:spcBef>
                <a:spcPts val="3500"/>
              </a:spcBef>
            </a:lvl1pPr>
            <a:lvl2pPr>
              <a:spcBef>
                <a:spcPts val="3500"/>
              </a:spcBef>
            </a:lvl2pPr>
            <a:lvl3pPr>
              <a:spcBef>
                <a:spcPts val="3500"/>
              </a:spcBef>
            </a:lvl3pPr>
            <a:lvl4pPr>
              <a:spcBef>
                <a:spcPts val="3500"/>
              </a:spcBef>
            </a:lvl4pPr>
            <a:lvl5pPr>
              <a:spcBef>
                <a:spcPts val="3500"/>
              </a:spcBef>
            </a:lvl5pPr>
          </a:lstStyle>
          <a:p>
            <a:r>
              <a:t>Body Level One</a:t>
            </a:r>
          </a:p>
          <a:p>
            <a:pPr lvl="1"/>
            <a:r>
              <a:t>Body Level Two</a:t>
            </a:r>
          </a:p>
          <a:p>
            <a:pPr lvl="2"/>
            <a:r>
              <a:t>Body Level Three</a:t>
            </a:r>
          </a:p>
          <a:p>
            <a:pPr lvl="3"/>
            <a:r>
              <a:t>Body Level Four</a:t>
            </a:r>
          </a:p>
          <a:p>
            <a:pPr lvl="4"/>
            <a:r>
              <a:t>Body Level Five</a:t>
            </a:r>
          </a:p>
        </p:txBody>
      </p:sp>
      <p:sp>
        <p:nvSpPr>
          <p:cNvPr id="333" name="Body Level One…"/>
          <p:cNvSpPr txBox="1">
            <a:spLocks noGrp="1"/>
          </p:cNvSpPr>
          <p:nvPr>
            <p:ph type="body" sz="half" idx="21"/>
          </p:nvPr>
        </p:nvSpPr>
        <p:spPr>
          <a:xfrm>
            <a:off x="12584906" y="4397982"/>
            <a:ext cx="10208866" cy="6595456"/>
          </a:xfrm>
          <a:prstGeom prst="rect">
            <a:avLst/>
          </a:prstGeom>
        </p:spPr>
        <p:txBody>
          <a:bodyPr/>
          <a:lstStyle>
            <a:lvl1pPr>
              <a:spcBef>
                <a:spcPts val="3500"/>
              </a:spcBef>
            </a:lvl1pPr>
            <a:lvl2pPr>
              <a:spcBef>
                <a:spcPts val="3500"/>
              </a:spcBef>
            </a:lvl2pPr>
            <a:lvl3pPr>
              <a:spcBef>
                <a:spcPts val="3500"/>
              </a:spcBef>
            </a:lvl3pPr>
            <a:lvl4pPr>
              <a:spcBef>
                <a:spcPts val="3500"/>
              </a:spcBef>
            </a:lvl4pPr>
            <a:lvl5pPr>
              <a:spcBef>
                <a:spcPts val="3500"/>
              </a:spcBef>
            </a:lvl5pPr>
          </a:lstStyle>
          <a:p>
            <a:r>
              <a:t>Body Level One</a:t>
            </a:r>
          </a:p>
          <a:p>
            <a:pPr lvl="1"/>
            <a:r>
              <a:t>Body Level Two</a:t>
            </a:r>
          </a:p>
          <a:p>
            <a:pPr lvl="2"/>
            <a:r>
              <a:t>Body Level Three</a:t>
            </a:r>
          </a:p>
          <a:p>
            <a:pPr lvl="3"/>
            <a:r>
              <a:t>Body Level Four</a:t>
            </a:r>
          </a:p>
          <a:p>
            <a:pPr lvl="4"/>
            <a:r>
              <a:t>Body Level Five</a:t>
            </a:r>
          </a:p>
        </p:txBody>
      </p:sp>
      <p:sp>
        <p:nvSpPr>
          <p:cNvPr id="334" name="Subtitle"/>
          <p:cNvSpPr txBox="1">
            <a:spLocks noGrp="1"/>
          </p:cNvSpPr>
          <p:nvPr>
            <p:ph type="body" sz="quarter" idx="22"/>
          </p:nvPr>
        </p:nvSpPr>
        <p:spPr>
          <a:xfrm>
            <a:off x="1693013" y="3463779"/>
            <a:ext cx="9560088" cy="928186"/>
          </a:xfrm>
          <a:prstGeom prst="rect">
            <a:avLst/>
          </a:prstGeom>
        </p:spPr>
        <p:txBody>
          <a:bodyPr lIns="64042" tIns="64042" rIns="64042" bIns="64042" anchor="ctr">
            <a:spAutoFit/>
          </a:bodyPr>
          <a:lstStyle>
            <a:lvl1pPr marL="0" indent="0">
              <a:spcBef>
                <a:spcPts val="3600"/>
              </a:spcBef>
              <a:buClrTx/>
              <a:buSzTx/>
              <a:buFontTx/>
              <a:buNone/>
              <a:defRPr>
                <a:latin typeface="+mn-lt"/>
                <a:ea typeface="+mn-ea"/>
                <a:cs typeface="+mn-cs"/>
                <a:sym typeface="Avenir Black"/>
              </a:defRPr>
            </a:lvl1pPr>
          </a:lstStyle>
          <a:p>
            <a:r>
              <a:t>Subtitle</a:t>
            </a:r>
          </a:p>
        </p:txBody>
      </p:sp>
      <p:sp>
        <p:nvSpPr>
          <p:cNvPr id="335" name="Subtitle"/>
          <p:cNvSpPr txBox="1">
            <a:spLocks noGrp="1"/>
          </p:cNvSpPr>
          <p:nvPr>
            <p:ph type="body" sz="quarter" idx="23"/>
          </p:nvPr>
        </p:nvSpPr>
        <p:spPr>
          <a:xfrm>
            <a:off x="12677123" y="3463779"/>
            <a:ext cx="9560088" cy="928186"/>
          </a:xfrm>
          <a:prstGeom prst="rect">
            <a:avLst/>
          </a:prstGeom>
        </p:spPr>
        <p:txBody>
          <a:bodyPr lIns="64042" tIns="64042" rIns="64042" bIns="64042" anchor="ctr">
            <a:spAutoFit/>
          </a:bodyPr>
          <a:lstStyle>
            <a:lvl1pPr marL="0" indent="0">
              <a:spcBef>
                <a:spcPts val="3600"/>
              </a:spcBef>
              <a:buClrTx/>
              <a:buSzTx/>
              <a:buFontTx/>
              <a:buNone/>
              <a:defRPr>
                <a:latin typeface="+mn-lt"/>
                <a:ea typeface="+mn-ea"/>
                <a:cs typeface="+mn-cs"/>
                <a:sym typeface="Avenir Black"/>
              </a:defRPr>
            </a:lvl1pPr>
          </a:lstStyle>
          <a:p>
            <a:r>
              <a:t>Subtitle</a:t>
            </a:r>
          </a:p>
        </p:txBody>
      </p:sp>
      <p:sp>
        <p:nvSpPr>
          <p:cNvPr id="337"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3685156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ue BG">
    <p:spTree>
      <p:nvGrpSpPr>
        <p:cNvPr id="1" name=""/>
        <p:cNvGrpSpPr/>
        <p:nvPr/>
      </p:nvGrpSpPr>
      <p:grpSpPr>
        <a:xfrm>
          <a:off x="0" y="0"/>
          <a:ext cx="0" cy="0"/>
          <a:chOff x="0" y="0"/>
          <a:chExt cx="0" cy="0"/>
        </a:xfrm>
      </p:grpSpPr>
      <p:pic>
        <p:nvPicPr>
          <p:cNvPr id="28" name="Blue BG v2.png" descr="Blue BG v2.png"/>
          <p:cNvPicPr>
            <a:picLocks noChangeAspect="1"/>
          </p:cNvPicPr>
          <p:nvPr/>
        </p:nvPicPr>
        <p:blipFill>
          <a:blip r:embed="rId2"/>
          <a:stretch>
            <a:fillRect/>
          </a:stretch>
        </p:blipFill>
        <p:spPr>
          <a:xfrm>
            <a:off x="-12700" y="-58456"/>
            <a:ext cx="24409400" cy="13832913"/>
          </a:xfrm>
          <a:prstGeom prst="rect">
            <a:avLst/>
          </a:prstGeom>
          <a:ln w="3175">
            <a:miter lim="400000"/>
          </a:ln>
        </p:spPr>
      </p:pic>
      <p:sp>
        <p:nvSpPr>
          <p:cNvPr id="29"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inition Blue">
    <p:spTree>
      <p:nvGrpSpPr>
        <p:cNvPr id="1" name=""/>
        <p:cNvGrpSpPr/>
        <p:nvPr/>
      </p:nvGrpSpPr>
      <p:grpSpPr>
        <a:xfrm>
          <a:off x="0" y="0"/>
          <a:ext cx="0" cy="0"/>
          <a:chOff x="0" y="0"/>
          <a:chExt cx="0" cy="0"/>
        </a:xfrm>
      </p:grpSpPr>
      <p:pic>
        <p:nvPicPr>
          <p:cNvPr id="446" name="Blue BG v2.png" descr="Blue BG v2.png"/>
          <p:cNvPicPr>
            <a:picLocks noChangeAspect="1"/>
          </p:cNvPicPr>
          <p:nvPr/>
        </p:nvPicPr>
        <p:blipFill>
          <a:blip r:embed="rId2"/>
          <a:srcRect r="73772"/>
          <a:stretch>
            <a:fillRect/>
          </a:stretch>
        </p:blipFill>
        <p:spPr>
          <a:xfrm>
            <a:off x="-23413" y="-17918"/>
            <a:ext cx="6408650" cy="13748165"/>
          </a:xfrm>
          <a:prstGeom prst="rect">
            <a:avLst/>
          </a:prstGeom>
          <a:ln w="3175">
            <a:miter lim="400000"/>
          </a:ln>
        </p:spPr>
      </p:pic>
      <p:sp>
        <p:nvSpPr>
          <p:cNvPr id="447" name="Image"/>
          <p:cNvSpPr>
            <a:spLocks noGrp="1"/>
          </p:cNvSpPr>
          <p:nvPr>
            <p:ph type="pic" sz="quarter" idx="21"/>
          </p:nvPr>
        </p:nvSpPr>
        <p:spPr>
          <a:xfrm>
            <a:off x="1663959" y="4952732"/>
            <a:ext cx="3810536" cy="3810536"/>
          </a:xfrm>
          <a:prstGeom prst="rect">
            <a:avLst/>
          </a:prstGeom>
        </p:spPr>
        <p:txBody>
          <a:bodyPr lIns="91439" tIns="45719" rIns="91439" bIns="45719"/>
          <a:lstStyle/>
          <a:p>
            <a:endParaRPr dirty="0"/>
          </a:p>
        </p:txBody>
      </p:sp>
      <p:sp>
        <p:nvSpPr>
          <p:cNvPr id="448" name="Title Text"/>
          <p:cNvSpPr txBox="1">
            <a:spLocks noGrp="1"/>
          </p:cNvSpPr>
          <p:nvPr>
            <p:ph type="title"/>
          </p:nvPr>
        </p:nvSpPr>
        <p:spPr>
          <a:xfrm>
            <a:off x="7849790" y="3639859"/>
            <a:ext cx="12971942" cy="2406727"/>
          </a:xfrm>
          <a:prstGeom prst="rect">
            <a:avLst/>
          </a:prstGeom>
        </p:spPr>
        <p:txBody>
          <a:bodyPr/>
          <a:lstStyle>
            <a:lvl1pPr>
              <a:defRPr>
                <a:solidFill>
                  <a:srgbClr val="00AFBD"/>
                </a:solidFill>
              </a:defRPr>
            </a:lvl1pPr>
          </a:lstStyle>
          <a:p>
            <a:r>
              <a:rPr dirty="0"/>
              <a:t>Title Text</a:t>
            </a:r>
          </a:p>
        </p:txBody>
      </p:sp>
      <p:sp>
        <p:nvSpPr>
          <p:cNvPr id="449" name="Body Level One…"/>
          <p:cNvSpPr txBox="1">
            <a:spLocks noGrp="1"/>
          </p:cNvSpPr>
          <p:nvPr>
            <p:ph type="body" sz="half" idx="1"/>
          </p:nvPr>
        </p:nvSpPr>
        <p:spPr>
          <a:xfrm>
            <a:off x="8010525" y="6057467"/>
            <a:ext cx="12965907" cy="5884665"/>
          </a:xfrm>
          <a:prstGeom prst="rect">
            <a:avLst/>
          </a:prstGeom>
        </p:spPr>
        <p:txBody>
          <a:bodyPr lIns="64042" tIns="64042" rIns="64042" bIns="64042"/>
          <a:lstStyle>
            <a:lvl1pPr marL="0" indent="0">
              <a:spcBef>
                <a:spcPts val="3600"/>
              </a:spcBef>
              <a:buClrTx/>
              <a:buSzTx/>
              <a:buFontTx/>
              <a:buNone/>
            </a:lvl1pPr>
            <a:lvl2pPr marL="0" indent="0">
              <a:spcBef>
                <a:spcPts val="3600"/>
              </a:spcBef>
              <a:buClrTx/>
              <a:buSzTx/>
              <a:buFontTx/>
              <a:buNone/>
            </a:lvl2pPr>
            <a:lvl3pPr marL="0" indent="0">
              <a:spcBef>
                <a:spcPts val="3600"/>
              </a:spcBef>
              <a:buClrTx/>
              <a:buSzTx/>
              <a:buFontTx/>
              <a:buNone/>
            </a:lvl3pPr>
            <a:lvl4pPr marL="0" indent="0">
              <a:spcBef>
                <a:spcPts val="3600"/>
              </a:spcBef>
              <a:buClrTx/>
              <a:buSzTx/>
              <a:buFontTx/>
              <a:buNone/>
            </a:lvl4pPr>
            <a:lvl5pPr marL="0" indent="0">
              <a:spcBef>
                <a:spcPts val="3600"/>
              </a:spcBef>
              <a:buClrTx/>
              <a:buSzTx/>
              <a:buFontTx/>
              <a:buNone/>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0"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e - Image2">
    <p:spTree>
      <p:nvGrpSpPr>
        <p:cNvPr id="1" name=""/>
        <p:cNvGrpSpPr/>
        <p:nvPr/>
      </p:nvGrpSpPr>
      <p:grpSpPr>
        <a:xfrm>
          <a:off x="0" y="0"/>
          <a:ext cx="0" cy="0"/>
          <a:chOff x="0" y="0"/>
          <a:chExt cx="0" cy="0"/>
        </a:xfrm>
      </p:grpSpPr>
      <p:pic>
        <p:nvPicPr>
          <p:cNvPr id="527" name="Header.png" descr="Header.png"/>
          <p:cNvPicPr>
            <a:picLocks noChangeAspect="1"/>
          </p:cNvPicPr>
          <p:nvPr/>
        </p:nvPicPr>
        <p:blipFill>
          <a:blip r:embed="rId2"/>
          <a:srcRect t="1060" b="79792"/>
          <a:stretch>
            <a:fillRect/>
          </a:stretch>
        </p:blipFill>
        <p:spPr>
          <a:xfrm>
            <a:off x="-12700" y="-4558"/>
            <a:ext cx="24409400" cy="2629546"/>
          </a:xfrm>
          <a:prstGeom prst="rect">
            <a:avLst/>
          </a:prstGeom>
          <a:ln w="3175">
            <a:miter lim="400000"/>
          </a:ln>
        </p:spPr>
      </p:pic>
      <p:sp>
        <p:nvSpPr>
          <p:cNvPr id="528" name="Image"/>
          <p:cNvSpPr>
            <a:spLocks noGrp="1"/>
          </p:cNvSpPr>
          <p:nvPr>
            <p:ph type="pic" idx="21"/>
          </p:nvPr>
        </p:nvSpPr>
        <p:spPr>
          <a:xfrm>
            <a:off x="1891330" y="1866517"/>
            <a:ext cx="20686723" cy="10860530"/>
          </a:xfrm>
          <a:prstGeom prst="rect">
            <a:avLst/>
          </a:prstGeom>
          <a:ln>
            <a:solidFill>
              <a:srgbClr val="171939"/>
            </a:solidFill>
          </a:ln>
        </p:spPr>
        <p:txBody>
          <a:bodyPr lIns="91439" tIns="45719" rIns="91439" bIns="45719"/>
          <a:lstStyle/>
          <a:p>
            <a:endParaRPr dirty="0"/>
          </a:p>
        </p:txBody>
      </p:sp>
      <p:sp>
        <p:nvSpPr>
          <p:cNvPr id="529" name="Title Text"/>
          <p:cNvSpPr txBox="1">
            <a:spLocks noGrp="1"/>
          </p:cNvSpPr>
          <p:nvPr>
            <p:ph type="title"/>
          </p:nvPr>
        </p:nvSpPr>
        <p:spPr>
          <a:prstGeom prst="rect">
            <a:avLst/>
          </a:prstGeom>
        </p:spPr>
        <p:txBody>
          <a:bodyPr/>
          <a:lstStyle/>
          <a:p>
            <a:r>
              <a:rPr dirty="0"/>
              <a:t>Title Text</a:t>
            </a:r>
          </a:p>
        </p:txBody>
      </p:sp>
      <p:pic>
        <p:nvPicPr>
          <p:cNvPr id="530" name="Footer Bar.png" descr="Footer Bar.png"/>
          <p:cNvPicPr>
            <a:picLocks noChangeAspect="1"/>
          </p:cNvPicPr>
          <p:nvPr/>
        </p:nvPicPr>
        <p:blipFill>
          <a:blip r:embed="rId3"/>
          <a:srcRect t="84004"/>
          <a:stretch>
            <a:fillRect/>
          </a:stretch>
        </p:blipFill>
        <p:spPr>
          <a:xfrm>
            <a:off x="-12700" y="11607841"/>
            <a:ext cx="24409400" cy="2196766"/>
          </a:xfrm>
          <a:prstGeom prst="rect">
            <a:avLst/>
          </a:prstGeom>
          <a:ln w="3175">
            <a:miter lim="400000"/>
          </a:ln>
        </p:spPr>
      </p:pic>
      <p:sp>
        <p:nvSpPr>
          <p:cNvPr id="531"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Bullets/Image Blue">
    <p:spTree>
      <p:nvGrpSpPr>
        <p:cNvPr id="1" name=""/>
        <p:cNvGrpSpPr/>
        <p:nvPr/>
      </p:nvGrpSpPr>
      <p:grpSpPr>
        <a:xfrm>
          <a:off x="0" y="0"/>
          <a:ext cx="0" cy="0"/>
          <a:chOff x="0" y="0"/>
          <a:chExt cx="0" cy="0"/>
        </a:xfrm>
      </p:grpSpPr>
      <p:pic>
        <p:nvPicPr>
          <p:cNvPr id="548" name="Blue BG v2.png" descr="Blue BG v2.png"/>
          <p:cNvPicPr>
            <a:picLocks noChangeAspect="1"/>
          </p:cNvPicPr>
          <p:nvPr/>
        </p:nvPicPr>
        <p:blipFill>
          <a:blip r:embed="rId2"/>
          <a:srcRect r="57038"/>
          <a:stretch>
            <a:fillRect/>
          </a:stretch>
        </p:blipFill>
        <p:spPr>
          <a:xfrm>
            <a:off x="3527" y="-7035"/>
            <a:ext cx="10483955" cy="13730030"/>
          </a:xfrm>
          <a:prstGeom prst="rect">
            <a:avLst/>
          </a:prstGeom>
          <a:ln w="3175">
            <a:miter lim="400000"/>
          </a:ln>
        </p:spPr>
      </p:pic>
      <p:sp>
        <p:nvSpPr>
          <p:cNvPr id="549" name="Image"/>
          <p:cNvSpPr>
            <a:spLocks noGrp="1"/>
          </p:cNvSpPr>
          <p:nvPr>
            <p:ph type="pic" idx="21"/>
          </p:nvPr>
        </p:nvSpPr>
        <p:spPr>
          <a:xfrm>
            <a:off x="5807597" y="-521229"/>
            <a:ext cx="20477004" cy="14333899"/>
          </a:xfrm>
          <a:prstGeom prst="rect">
            <a:avLst/>
          </a:prstGeom>
        </p:spPr>
        <p:txBody>
          <a:bodyPr lIns="91439" tIns="45719" rIns="91439" bIns="45719"/>
          <a:lstStyle/>
          <a:p>
            <a:endParaRPr dirty="0"/>
          </a:p>
        </p:txBody>
      </p:sp>
      <p:sp>
        <p:nvSpPr>
          <p:cNvPr id="550" name="Title Text"/>
          <p:cNvSpPr txBox="1">
            <a:spLocks noGrp="1"/>
          </p:cNvSpPr>
          <p:nvPr>
            <p:ph type="title"/>
          </p:nvPr>
        </p:nvSpPr>
        <p:spPr>
          <a:xfrm>
            <a:off x="1348581" y="1303734"/>
            <a:ext cx="8001001" cy="1732360"/>
          </a:xfrm>
          <a:prstGeom prst="rect">
            <a:avLst/>
          </a:prstGeom>
        </p:spPr>
        <p:txBody>
          <a:bodyPr anchor="t"/>
          <a:lstStyle>
            <a:lvl1pPr>
              <a:lnSpc>
                <a:spcPts val="8400"/>
              </a:lnSpc>
              <a:defRPr sz="6600">
                <a:latin typeface="Avenir Heavy"/>
                <a:ea typeface="Avenir Heavy"/>
                <a:cs typeface="Avenir Heavy"/>
                <a:sym typeface="Avenir Heavy"/>
              </a:defRPr>
            </a:lvl1pPr>
          </a:lstStyle>
          <a:p>
            <a:r>
              <a:t>Title Text</a:t>
            </a:r>
          </a:p>
        </p:txBody>
      </p:sp>
      <p:sp>
        <p:nvSpPr>
          <p:cNvPr id="551" name="Body Level One…"/>
          <p:cNvSpPr txBox="1">
            <a:spLocks noGrp="1"/>
          </p:cNvSpPr>
          <p:nvPr>
            <p:ph type="body" sz="half" idx="1"/>
          </p:nvPr>
        </p:nvSpPr>
        <p:spPr>
          <a:xfrm>
            <a:off x="1348581" y="3025973"/>
            <a:ext cx="8001001" cy="9552187"/>
          </a:xfrm>
          <a:prstGeom prst="rect">
            <a:avLst/>
          </a:prstGeom>
        </p:spPr>
        <p:txBody>
          <a:bodyPr/>
          <a:lstStyle>
            <a:lvl1pPr>
              <a:lnSpc>
                <a:spcPct val="100000"/>
              </a:lnSpc>
              <a:buClr>
                <a:srgbClr val="FFFFFF"/>
              </a:buClr>
              <a:defRPr>
                <a:solidFill>
                  <a:srgbClr val="FFFFFF"/>
                </a:solidFill>
              </a:defRPr>
            </a:lvl1pPr>
            <a:lvl2pPr>
              <a:lnSpc>
                <a:spcPct val="100000"/>
              </a:lnSpc>
              <a:buClr>
                <a:srgbClr val="FFFFFF"/>
              </a:buClr>
              <a:defRPr>
                <a:solidFill>
                  <a:srgbClr val="FFFFFF"/>
                </a:solidFill>
              </a:defRPr>
            </a:lvl2pPr>
            <a:lvl3pPr>
              <a:lnSpc>
                <a:spcPct val="100000"/>
              </a:lnSpc>
              <a:buClr>
                <a:srgbClr val="FFFFFF"/>
              </a:buClr>
              <a:defRPr>
                <a:solidFill>
                  <a:srgbClr val="FFFFFF"/>
                </a:solidFill>
              </a:defRPr>
            </a:lvl3pPr>
            <a:lvl4pPr>
              <a:lnSpc>
                <a:spcPct val="100000"/>
              </a:lnSpc>
              <a:buClr>
                <a:srgbClr val="FFFFFF"/>
              </a:buClr>
              <a:defRPr>
                <a:solidFill>
                  <a:srgbClr val="FFFFFF"/>
                </a:solidFill>
              </a:defRPr>
            </a:lvl4pPr>
            <a:lvl5pPr>
              <a:lnSpc>
                <a:spcPct val="100000"/>
              </a:lnSpc>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2"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Code Block Comparison">
    <p:spTree>
      <p:nvGrpSpPr>
        <p:cNvPr id="1" name=""/>
        <p:cNvGrpSpPr/>
        <p:nvPr/>
      </p:nvGrpSpPr>
      <p:grpSpPr>
        <a:xfrm>
          <a:off x="0" y="0"/>
          <a:ext cx="0" cy="0"/>
          <a:chOff x="0" y="0"/>
          <a:chExt cx="0" cy="0"/>
        </a:xfrm>
      </p:grpSpPr>
      <p:pic>
        <p:nvPicPr>
          <p:cNvPr id="672" name="Footer Bar.png" descr="Footer Bar.png"/>
          <p:cNvPicPr>
            <a:picLocks noChangeAspect="1"/>
          </p:cNvPicPr>
          <p:nvPr/>
        </p:nvPicPr>
        <p:blipFill>
          <a:blip r:embed="rId2"/>
          <a:srcRect t="84004"/>
          <a:stretch>
            <a:fillRect/>
          </a:stretch>
        </p:blipFill>
        <p:spPr>
          <a:xfrm>
            <a:off x="-12700" y="11607841"/>
            <a:ext cx="24409400" cy="2196766"/>
          </a:xfrm>
          <a:prstGeom prst="rect">
            <a:avLst/>
          </a:prstGeom>
          <a:ln w="3175">
            <a:miter lim="400000"/>
          </a:ln>
        </p:spPr>
      </p:pic>
      <p:pic>
        <p:nvPicPr>
          <p:cNvPr id="673" name="Header.png" descr="Header.png"/>
          <p:cNvPicPr>
            <a:picLocks noChangeAspect="1"/>
          </p:cNvPicPr>
          <p:nvPr/>
        </p:nvPicPr>
        <p:blipFill>
          <a:blip r:embed="rId3"/>
          <a:srcRect t="1060" b="79792"/>
          <a:stretch>
            <a:fillRect/>
          </a:stretch>
        </p:blipFill>
        <p:spPr>
          <a:xfrm>
            <a:off x="-12700" y="-4558"/>
            <a:ext cx="24409400" cy="2629546"/>
          </a:xfrm>
          <a:prstGeom prst="rect">
            <a:avLst/>
          </a:prstGeom>
          <a:ln w="3175">
            <a:miter lim="400000"/>
          </a:ln>
        </p:spPr>
      </p:pic>
      <p:sp>
        <p:nvSpPr>
          <p:cNvPr id="674" name="&lt;p&gt;This is how we declare a Javascript variable:&lt;br\&gt;…"/>
          <p:cNvSpPr txBox="1">
            <a:spLocks noGrp="1"/>
          </p:cNvSpPr>
          <p:nvPr>
            <p:ph type="body" idx="21"/>
          </p:nvPr>
        </p:nvSpPr>
        <p:spPr>
          <a:xfrm>
            <a:off x="1671884" y="3572258"/>
            <a:ext cx="18773775" cy="7574995"/>
          </a:xfrm>
          <a:prstGeom prst="rect">
            <a:avLst/>
          </a:prstGeom>
        </p:spPr>
        <p:txBody>
          <a:bodyPr lIns="64293" tIns="64293" rIns="64293" bIns="64293" numCol="2" spcCol="938688"/>
          <a:lstStyle/>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a:p>
            <a:pPr marL="0" indent="0">
              <a:lnSpc>
                <a:spcPct val="120000"/>
              </a:lnSpc>
              <a:spcBef>
                <a:spcPts val="0"/>
              </a:spcBef>
              <a:buClr>
                <a:srgbClr val="6B6B6B"/>
              </a:buClr>
              <a:buSzTx/>
              <a:buFontTx/>
              <a:buNone/>
              <a:defRPr sz="3800">
                <a:latin typeface="Helvetica"/>
                <a:ea typeface="Helvetica"/>
                <a:cs typeface="Helvetica"/>
                <a:sym typeface="Helvetica"/>
              </a:defRPr>
            </a:pPr>
            <a:endParaRPr dirty="0"/>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&lt;p&gt;This is how we declare a </a:t>
            </a:r>
            <a:r>
              <a:rPr dirty="0" err="1"/>
              <a:t>Javascript</a:t>
            </a:r>
            <a:r>
              <a:rPr dirty="0"/>
              <a:t> variable:&lt;</a:t>
            </a:r>
            <a:r>
              <a:rPr dirty="0" err="1"/>
              <a:t>br</a:t>
            </a:r>
            <a:r>
              <a:rPr dirty="0"/>
              <a:t>\&gt;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&lt;code&gt;var </a:t>
            </a:r>
            <a:r>
              <a:rPr dirty="0" err="1"/>
              <a:t>i</a:t>
            </a:r>
            <a:r>
              <a:rPr dirty="0"/>
              <a:t> = 0;&lt;/code&gt;</a:t>
            </a:r>
          </a:p>
          <a:p>
            <a:pPr marL="0" indent="0">
              <a:lnSpc>
                <a:spcPct val="120000"/>
              </a:lnSpc>
              <a:spcBef>
                <a:spcPts val="0"/>
              </a:spcBef>
              <a:buClr>
                <a:srgbClr val="6B6B6B"/>
              </a:buClr>
              <a:buSzTx/>
              <a:buFontTx/>
              <a:buNone/>
              <a:defRPr sz="3800">
                <a:latin typeface="Helvetica"/>
                <a:ea typeface="Helvetica"/>
                <a:cs typeface="Helvetica"/>
                <a:sym typeface="Helvetica"/>
              </a:defRPr>
            </a:pPr>
            <a:r>
              <a:rPr dirty="0"/>
              <a:t>&lt;/p&gt;</a:t>
            </a:r>
          </a:p>
        </p:txBody>
      </p:sp>
      <p:sp>
        <p:nvSpPr>
          <p:cNvPr id="675" name="Title Text"/>
          <p:cNvSpPr txBox="1">
            <a:spLocks noGrp="1"/>
          </p:cNvSpPr>
          <p:nvPr>
            <p:ph type="title"/>
          </p:nvPr>
        </p:nvSpPr>
        <p:spPr>
          <a:prstGeom prst="rect">
            <a:avLst/>
          </a:prstGeom>
        </p:spPr>
        <p:txBody>
          <a:bodyPr/>
          <a:lstStyle/>
          <a:p>
            <a:r>
              <a:t>Title Text</a:t>
            </a:r>
          </a:p>
        </p:txBody>
      </p:sp>
      <p:sp>
        <p:nvSpPr>
          <p:cNvPr id="67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12316650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Blue BG">
    <p:spTree>
      <p:nvGrpSpPr>
        <p:cNvPr id="1" name=""/>
        <p:cNvGrpSpPr/>
        <p:nvPr/>
      </p:nvGrpSpPr>
      <p:grpSpPr>
        <a:xfrm>
          <a:off x="0" y="0"/>
          <a:ext cx="0" cy="0"/>
          <a:chOff x="0" y="0"/>
          <a:chExt cx="0" cy="0"/>
        </a:xfrm>
      </p:grpSpPr>
      <p:pic>
        <p:nvPicPr>
          <p:cNvPr id="28" name="Blue BG v2.png" descr="Blue BG v2.png"/>
          <p:cNvPicPr>
            <a:picLocks noChangeAspect="1"/>
          </p:cNvPicPr>
          <p:nvPr/>
        </p:nvPicPr>
        <p:blipFill>
          <a:blip r:embed="rId2"/>
          <a:stretch>
            <a:fillRect/>
          </a:stretch>
        </p:blipFill>
        <p:spPr>
          <a:xfrm>
            <a:off x="-12700" y="-58456"/>
            <a:ext cx="24409400" cy="13832913"/>
          </a:xfrm>
          <a:prstGeom prst="rect">
            <a:avLst/>
          </a:prstGeom>
          <a:ln w="3175">
            <a:miter lim="400000"/>
          </a:ln>
        </p:spPr>
      </p:pic>
      <p:sp>
        <p:nvSpPr>
          <p:cNvPr id="29" name="Slide Number"/>
          <p:cNvSpPr txBox="1">
            <a:spLocks noGrp="1"/>
          </p:cNvSpPr>
          <p:nvPr>
            <p:ph type="sldNum" sz="quarter" idx="2"/>
          </p:nvPr>
        </p:nvSpPr>
        <p:spPr>
          <a:prstGeom prst="rect">
            <a:avLst/>
          </a:prstGeom>
        </p:spPr>
        <p:txBody>
          <a:bodyPr/>
          <a:lstStyle>
            <a:lvl1pPr>
              <a:lnSpc>
                <a:spcPct val="110000"/>
              </a:lnSpc>
            </a:lvl1pPr>
          </a:lstStyle>
          <a:p>
            <a:fld id="{86CB4B4D-7CA3-9044-876B-883B54F8677D}" type="slidenum">
              <a:rPr/>
              <a:t>‹#›</a:t>
            </a:fld>
            <a:endParaRPr dirty="0"/>
          </a:p>
        </p:txBody>
      </p:sp>
    </p:spTree>
    <p:extLst>
      <p:ext uri="{BB962C8B-B14F-4D97-AF65-F5344CB8AC3E}">
        <p14:creationId xmlns:p14="http://schemas.microsoft.com/office/powerpoint/2010/main" val="282007507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 Single Set Bullets">
    <p:spTree>
      <p:nvGrpSpPr>
        <p:cNvPr id="1" name=""/>
        <p:cNvGrpSpPr/>
        <p:nvPr/>
      </p:nvGrpSpPr>
      <p:grpSpPr>
        <a:xfrm>
          <a:off x="0" y="0"/>
          <a:ext cx="0" cy="0"/>
          <a:chOff x="0" y="0"/>
          <a:chExt cx="0" cy="0"/>
        </a:xfrm>
      </p:grpSpPr>
      <p:sp>
        <p:nvSpPr>
          <p:cNvPr id="288" name="Title Text"/>
          <p:cNvSpPr txBox="1">
            <a:spLocks noGrp="1"/>
          </p:cNvSpPr>
          <p:nvPr>
            <p:ph type="title"/>
          </p:nvPr>
        </p:nvSpPr>
        <p:spPr>
          <a:prstGeom prst="rect">
            <a:avLst/>
          </a:prstGeom>
        </p:spPr>
        <p:txBody>
          <a:bodyPr/>
          <a:lstStyle/>
          <a:p>
            <a:r>
              <a:rPr dirty="0"/>
              <a:t>Title Text</a:t>
            </a:r>
          </a:p>
        </p:txBody>
      </p:sp>
      <p:sp>
        <p:nvSpPr>
          <p:cNvPr id="28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0"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57406780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2.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Header.png" descr="Header.png"/>
          <p:cNvPicPr>
            <a:picLocks noChangeAspect="1"/>
          </p:cNvPicPr>
          <p:nvPr/>
        </p:nvPicPr>
        <p:blipFill>
          <a:blip r:embed="rId8"/>
          <a:srcRect t="1060" b="79792"/>
          <a:stretch>
            <a:fillRect/>
          </a:stretch>
        </p:blipFill>
        <p:spPr>
          <a:xfrm>
            <a:off x="-12700" y="-4558"/>
            <a:ext cx="24409400" cy="2629546"/>
          </a:xfrm>
          <a:prstGeom prst="rect">
            <a:avLst/>
          </a:prstGeom>
          <a:solidFill>
            <a:schemeClr val="accent5">
              <a:alpha val="28000"/>
            </a:schemeClr>
          </a:solidFill>
          <a:ln w="3175">
            <a:miter lim="400000"/>
          </a:ln>
        </p:spPr>
      </p:pic>
      <p:pic>
        <p:nvPicPr>
          <p:cNvPr id="3" name="Footer Bar.png" descr="Footer Bar.png"/>
          <p:cNvPicPr>
            <a:picLocks noChangeAspect="1"/>
          </p:cNvPicPr>
          <p:nvPr/>
        </p:nvPicPr>
        <p:blipFill>
          <a:blip r:embed="rId9"/>
          <a:srcRect t="84004"/>
          <a:stretch>
            <a:fillRect/>
          </a:stretch>
        </p:blipFill>
        <p:spPr>
          <a:xfrm>
            <a:off x="0" y="11519234"/>
            <a:ext cx="24409400" cy="2196766"/>
          </a:xfrm>
          <a:prstGeom prst="rect">
            <a:avLst/>
          </a:prstGeom>
          <a:ln w="3175">
            <a:miter lim="400000"/>
          </a:ln>
        </p:spPr>
      </p:pic>
      <p:sp>
        <p:nvSpPr>
          <p:cNvPr id="4" name="Title Text"/>
          <p:cNvSpPr txBox="1">
            <a:spLocks noGrp="1"/>
          </p:cNvSpPr>
          <p:nvPr>
            <p:ph type="title"/>
          </p:nvPr>
        </p:nvSpPr>
        <p:spPr>
          <a:xfrm>
            <a:off x="1529953" y="410765"/>
            <a:ext cx="21341954" cy="225028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4042" tIns="64042" rIns="64042" bIns="64042" anchor="ctr"/>
          <a:lstStyle/>
          <a:p>
            <a:r>
              <a:rPr dirty="0"/>
              <a:t>Title Text</a:t>
            </a:r>
          </a:p>
        </p:txBody>
      </p:sp>
      <p:sp>
        <p:nvSpPr>
          <p:cNvPr id="5" name="Body Level One…"/>
          <p:cNvSpPr txBox="1">
            <a:spLocks noGrp="1"/>
          </p:cNvSpPr>
          <p:nvPr>
            <p:ph type="body" idx="1"/>
          </p:nvPr>
        </p:nvSpPr>
        <p:spPr>
          <a:xfrm>
            <a:off x="1583530" y="3392905"/>
            <a:ext cx="21216939" cy="748307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0106" tIns="160106" rIns="160106" bIns="160106"/>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184160" y="12429706"/>
            <a:ext cx="394989" cy="445586"/>
          </a:xfrm>
          <a:prstGeom prst="rect">
            <a:avLst/>
          </a:prstGeom>
          <a:ln w="3175">
            <a:miter lim="400000"/>
          </a:ln>
        </p:spPr>
        <p:txBody>
          <a:bodyPr wrap="none" lIns="64042" tIns="64042" rIns="64042" bIns="64042">
            <a:spAutoFit/>
          </a:bodyPr>
          <a:lstStyle>
            <a:lvl1pPr marL="0" indent="0">
              <a:lnSpc>
                <a:spcPct val="120000"/>
              </a:lnSpc>
              <a:buSzTx/>
              <a:buNone/>
              <a:defRPr sz="1800"/>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87" r:id="rId3"/>
    <p:sldLayoutId id="2147483695" r:id="rId4"/>
    <p:sldLayoutId id="2147483697" r:id="rId5"/>
    <p:sldLayoutId id="2147483707" r:id="rId6"/>
  </p:sldLayoutIdLst>
  <p:transition spd="med"/>
  <p:txStyles>
    <p:title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p:titleStyle>
    <p:body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p:bodyStyle>
    <p:otherStyle>
      <a:lvl1pPr marL="0" marR="0" indent="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1pPr>
      <a:lvl2pPr marL="0" marR="0" indent="228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2pPr>
      <a:lvl3pPr marL="0" marR="0" indent="457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3pPr>
      <a:lvl4pPr marL="0" marR="0" indent="685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4pPr>
      <a:lvl5pPr marL="0" marR="0" indent="9144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5pPr>
      <a:lvl6pPr marL="0" marR="0" indent="11430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6pPr>
      <a:lvl7pPr marL="0" marR="0" indent="1371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7pPr>
      <a:lvl8pPr marL="0" marR="0" indent="1600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8pPr>
      <a:lvl9pPr marL="0" marR="0" indent="1828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 name="Header.png" descr="Header.png"/>
          <p:cNvPicPr>
            <a:picLocks noChangeAspect="1"/>
          </p:cNvPicPr>
          <p:nvPr/>
        </p:nvPicPr>
        <p:blipFill>
          <a:blip r:embed="rId11"/>
          <a:srcRect t="1060" b="79792"/>
          <a:stretch>
            <a:fillRect/>
          </a:stretch>
        </p:blipFill>
        <p:spPr>
          <a:xfrm>
            <a:off x="-12700" y="-4558"/>
            <a:ext cx="24409400" cy="2629546"/>
          </a:xfrm>
          <a:prstGeom prst="rect">
            <a:avLst/>
          </a:prstGeom>
          <a:solidFill>
            <a:schemeClr val="accent5">
              <a:alpha val="28000"/>
            </a:schemeClr>
          </a:solidFill>
          <a:ln w="3175">
            <a:miter lim="400000"/>
          </a:ln>
        </p:spPr>
      </p:pic>
      <p:sp>
        <p:nvSpPr>
          <p:cNvPr id="4" name="Title Text"/>
          <p:cNvSpPr txBox="1">
            <a:spLocks noGrp="1"/>
          </p:cNvSpPr>
          <p:nvPr>
            <p:ph type="title"/>
          </p:nvPr>
        </p:nvSpPr>
        <p:spPr>
          <a:xfrm>
            <a:off x="1529953" y="410765"/>
            <a:ext cx="21341954" cy="225028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4042" tIns="64042" rIns="64042" bIns="64042" anchor="ctr"/>
          <a:lstStyle/>
          <a:p>
            <a:r>
              <a:rPr dirty="0"/>
              <a:t>Title Text</a:t>
            </a:r>
          </a:p>
        </p:txBody>
      </p:sp>
      <p:sp>
        <p:nvSpPr>
          <p:cNvPr id="5" name="Body Level One…"/>
          <p:cNvSpPr txBox="1">
            <a:spLocks noGrp="1"/>
          </p:cNvSpPr>
          <p:nvPr>
            <p:ph type="body" idx="1"/>
          </p:nvPr>
        </p:nvSpPr>
        <p:spPr>
          <a:xfrm>
            <a:off x="1583530" y="3392905"/>
            <a:ext cx="21216939" cy="748307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60106" tIns="160106" rIns="160106" bIns="160106"/>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184160" y="12429706"/>
            <a:ext cx="394989" cy="445586"/>
          </a:xfrm>
          <a:prstGeom prst="rect">
            <a:avLst/>
          </a:prstGeom>
          <a:ln w="3175">
            <a:miter lim="400000"/>
          </a:ln>
        </p:spPr>
        <p:txBody>
          <a:bodyPr wrap="none" lIns="64042" tIns="64042" rIns="64042" bIns="64042">
            <a:spAutoFit/>
          </a:bodyPr>
          <a:lstStyle>
            <a:lvl1pPr marL="0" indent="0">
              <a:lnSpc>
                <a:spcPct val="120000"/>
              </a:lnSpc>
              <a:buSzTx/>
              <a:buNone/>
              <a:defRPr sz="1800"/>
            </a:lvl1pPr>
          </a:lstStyle>
          <a:p>
            <a:fld id="{86CB4B4D-7CA3-9044-876B-883B54F8677D}" type="slidenum">
              <a:rPr/>
              <a:t>‹#›</a:t>
            </a:fld>
            <a:endParaRPr dirty="0"/>
          </a:p>
        </p:txBody>
      </p:sp>
    </p:spTree>
    <p:extLst>
      <p:ext uri="{BB962C8B-B14F-4D97-AF65-F5344CB8AC3E}">
        <p14:creationId xmlns:p14="http://schemas.microsoft.com/office/powerpoint/2010/main" val="31484789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Lst>
  <p:transition spd="med"/>
  <p:txStyles>
    <p:title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p:titleStyle>
    <p:body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Helvetica" pitchFamily="2" charset="0"/>
          <a:ea typeface="Helvetica" pitchFamily="2" charset="0"/>
          <a:cs typeface="Helvetica" pitchFamily="2" charset="0"/>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p:bodyStyle>
    <p:otherStyle>
      <a:lvl1pPr marL="0" marR="0" indent="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1pPr>
      <a:lvl2pPr marL="0" marR="0" indent="228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2pPr>
      <a:lvl3pPr marL="0" marR="0" indent="457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3pPr>
      <a:lvl4pPr marL="0" marR="0" indent="685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4pPr>
      <a:lvl5pPr marL="0" marR="0" indent="9144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5pPr>
      <a:lvl6pPr marL="0" marR="0" indent="11430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6pPr>
      <a:lvl7pPr marL="0" marR="0" indent="13716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7pPr>
      <a:lvl8pPr marL="0" marR="0" indent="16002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8pPr>
      <a:lvl9pPr marL="0" marR="0" indent="1828800" algn="l" defTabSz="821531" latinLnBrk="0">
        <a:lnSpc>
          <a:spcPct val="120000"/>
        </a:lnSpc>
        <a:spcBef>
          <a:spcPts val="3600"/>
        </a:spcBef>
        <a:spcAft>
          <a:spcPts val="0"/>
        </a:spcAft>
        <a:buClrTx/>
        <a:buSzTx/>
        <a:buFontTx/>
        <a:buNone/>
        <a:tabLst/>
        <a:defRPr sz="1800" b="0" i="0" u="none" strike="noStrike" cap="none" spc="0" baseline="0">
          <a:solidFill>
            <a:schemeClr val="tx1"/>
          </a:solidFill>
          <a:uFillTx/>
          <a:latin typeface="+mn-lt"/>
          <a:ea typeface="+mn-ea"/>
          <a:cs typeface="+mn-cs"/>
          <a:sym typeface="Avenir Boo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3.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hiny.rstudio.com/py" TargetMode="External"/><Relationship Id="rId5" Type="http://schemas.openxmlformats.org/officeDocument/2006/relationships/image" Target="../media/image20.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rstudio.com/conference/2022/keynotes/past-future-shiny/"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htmlwidgets.org/"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rstudio.github.io/shinyuieditor/articles/ui-editor-live-demo.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shinyapps.io/"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alcat.covid19.ca.gov/cacovidmodels/"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2">
            <a:extLst>
              <a:ext uri="{FF2B5EF4-FFF2-40B4-BE49-F238E27FC236}">
                <a16:creationId xmlns:a16="http://schemas.microsoft.com/office/drawing/2014/main" id="{E0E0088C-E235-043F-C0D5-9473248731A6}"/>
              </a:ext>
            </a:extLst>
          </p:cNvPr>
          <p:cNvSpPr txBox="1">
            <a:spLocks/>
          </p:cNvSpPr>
          <p:nvPr/>
        </p:nvSpPr>
        <p:spPr>
          <a:xfrm>
            <a:off x="2900951" y="5001493"/>
            <a:ext cx="18582097" cy="3713013"/>
          </a:xfrm>
          <a:prstGeom prst="rect">
            <a:avLst/>
          </a:prstGeom>
        </p:spPr>
        <p:txBody>
          <a:bodyPr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sz="11200" dirty="0">
                <a:latin typeface="Community" panose="02000303040000020003" pitchFamily="2" charset="0"/>
              </a:rPr>
              <a:t>FULLY OPEN SOURCE DATA DASHBOARDS WITH R</a:t>
            </a:r>
          </a:p>
        </p:txBody>
      </p:sp>
      <p:sp>
        <p:nvSpPr>
          <p:cNvPr id="5"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3DED0FBE-9FEA-9E1F-BA3C-2FDABE85976C}"/>
              </a:ext>
            </a:extLst>
          </p:cNvPr>
          <p:cNvSpPr txBox="1">
            <a:spLocks/>
          </p:cNvSpPr>
          <p:nvPr/>
        </p:nvSpPr>
        <p:spPr>
          <a:xfrm>
            <a:off x="658525" y="11476264"/>
            <a:ext cx="9378103"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hangingPunct="1">
              <a:buNone/>
            </a:pPr>
            <a:r>
              <a:rPr lang="en-GB" dirty="0">
                <a:solidFill>
                  <a:schemeClr val="bg1"/>
                </a:solidFill>
                <a:latin typeface="Helvetica" pitchFamily="2" charset="0"/>
              </a:rPr>
              <a:t>Charlotte Hadley</a:t>
            </a:r>
          </a:p>
        </p:txBody>
      </p:sp>
      <p:sp>
        <p:nvSpPr>
          <p:cNvPr id="6"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8947111A-F394-80B7-2BF9-DB581F690333}"/>
              </a:ext>
            </a:extLst>
          </p:cNvPr>
          <p:cNvSpPr txBox="1">
            <a:spLocks/>
          </p:cNvSpPr>
          <p:nvPr/>
        </p:nvSpPr>
        <p:spPr>
          <a:xfrm>
            <a:off x="658525" y="12481285"/>
            <a:ext cx="9378103"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hangingPunct="1">
              <a:buNone/>
            </a:pPr>
            <a:r>
              <a:rPr lang="en-GB" dirty="0">
                <a:solidFill>
                  <a:schemeClr val="bg1"/>
                </a:solidFill>
                <a:latin typeface="Helvetica" pitchFamily="2" charset="0"/>
              </a:rPr>
              <a:t>@</a:t>
            </a:r>
            <a:r>
              <a:rPr lang="en-GB" dirty="0" err="1">
                <a:solidFill>
                  <a:schemeClr val="bg1"/>
                </a:solidFill>
                <a:latin typeface="Helvetica" pitchFamily="2" charset="0"/>
              </a:rPr>
              <a:t>charliejhadley</a:t>
            </a:r>
            <a:endParaRPr lang="en-GB" dirty="0">
              <a:solidFill>
                <a:schemeClr val="bg1"/>
              </a:solidFill>
              <a:latin typeface="Helvetica" pitchFamily="2" charset="0"/>
            </a:endParaRPr>
          </a:p>
        </p:txBody>
      </p:sp>
    </p:spTree>
    <p:extLst>
      <p:ext uri="{BB962C8B-B14F-4D97-AF65-F5344CB8AC3E}">
        <p14:creationId xmlns:p14="http://schemas.microsoft.com/office/powerpoint/2010/main" val="20504872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dvAuto="0"/>
      <p:bldP spid="6" grpId="0"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t>Features for shiny apps</a:t>
            </a:r>
          </a:p>
          <a:p>
            <a:pPr marL="685800" indent="-685800">
              <a:buFont typeface="Arial" panose="020B0604020202020204" pitchFamily="34" charset="0"/>
              <a:buChar char="•"/>
            </a:pPr>
            <a:r>
              <a:rPr lang="en-US" dirty="0"/>
              <a:t>Manage user access to shiny apps</a:t>
            </a:r>
          </a:p>
          <a:p>
            <a:pPr marL="685800" indent="-685800">
              <a:buFont typeface="Arial" panose="020B0604020202020204" pitchFamily="34" charset="0"/>
              <a:buChar char="•"/>
            </a:pPr>
            <a:r>
              <a:rPr lang="en-US" dirty="0"/>
              <a:t>Manage admin rights to shiny apps</a:t>
            </a:r>
          </a:p>
          <a:p>
            <a:pPr marL="685800" indent="-685800">
              <a:buFont typeface="Arial" panose="020B0604020202020204" pitchFamily="34" charset="0"/>
              <a:buChar char="•"/>
            </a:pPr>
            <a:r>
              <a:rPr lang="en-US" dirty="0"/>
              <a:t>Manage server resources</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4399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solidFill>
                  <a:schemeClr val="tx2">
                    <a:lumMod val="20000"/>
                    <a:lumOff val="80000"/>
                  </a:schemeClr>
                </a:solidFill>
              </a:rPr>
              <a:t>Features for shiny apps</a:t>
            </a:r>
          </a:p>
          <a:p>
            <a:pPr marL="685800" indent="-685800">
              <a:buFont typeface="Arial" panose="020B0604020202020204" pitchFamily="34" charset="0"/>
              <a:buChar char="•"/>
            </a:pPr>
            <a:r>
              <a:rPr lang="en-US" dirty="0">
                <a:solidFill>
                  <a:schemeClr val="tx2">
                    <a:lumMod val="20000"/>
                    <a:lumOff val="80000"/>
                  </a:schemeClr>
                </a:solidFill>
              </a:rPr>
              <a:t>Manage user access to shiny apps</a:t>
            </a:r>
          </a:p>
          <a:p>
            <a:pPr marL="685800" indent="-685800">
              <a:buFont typeface="Arial" panose="020B0604020202020204" pitchFamily="34" charset="0"/>
              <a:buChar char="•"/>
            </a:pPr>
            <a:r>
              <a:rPr lang="en-US" dirty="0">
                <a:solidFill>
                  <a:schemeClr val="tx2">
                    <a:lumMod val="20000"/>
                    <a:lumOff val="80000"/>
                  </a:schemeClr>
                </a:solidFill>
              </a:rPr>
              <a:t>Manage admin rights to shiny apps</a:t>
            </a:r>
          </a:p>
          <a:p>
            <a:pPr marL="685800" indent="-685800">
              <a:buFont typeface="Arial" panose="020B0604020202020204" pitchFamily="34" charset="0"/>
              <a:buChar char="•"/>
            </a:pPr>
            <a:r>
              <a:rPr lang="en-US" dirty="0">
                <a:solidFill>
                  <a:schemeClr val="tx2">
                    <a:lumMod val="20000"/>
                    <a:lumOff val="80000"/>
                  </a:schemeClr>
                </a:solidFill>
              </a:rPr>
              <a:t>Manage server resources</a:t>
            </a:r>
          </a:p>
          <a:p>
            <a:r>
              <a:rPr lang="en-US" dirty="0"/>
              <a:t>For RMarkdown &amp; Quarto aps</a:t>
            </a:r>
          </a:p>
          <a:p>
            <a:pPr marL="685800" indent="-685800">
              <a:buFont typeface="Arial" panose="020B0604020202020204" pitchFamily="34" charset="0"/>
              <a:buChar char="•"/>
            </a:pPr>
            <a:r>
              <a:rPr lang="en-US" dirty="0"/>
              <a:t>Manage access to shiny apps</a:t>
            </a:r>
          </a:p>
          <a:p>
            <a:pPr marL="685800" indent="-685800">
              <a:buFont typeface="Arial" panose="020B0604020202020204" pitchFamily="34" charset="0"/>
              <a:buChar char="•"/>
            </a:pPr>
            <a:r>
              <a:rPr lang="en-US" dirty="0"/>
              <a:t>Programmatically run reports by schedule or a trigger</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87039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2" name="The formal statement of the meaning or significance of a word, phrase, idiom, etc., as found in dictionaries."/>
          <p:cNvSpPr txBox="1">
            <a:spLocks noGrp="1"/>
          </p:cNvSpPr>
          <p:nvPr>
            <p:ph type="body" sz="half" idx="1"/>
          </p:nvPr>
        </p:nvSpPr>
        <p:spPr>
          <a:xfrm>
            <a:off x="7047571" y="758283"/>
            <a:ext cx="16838341" cy="11183849"/>
          </a:xfrm>
          <a:prstGeom prst="rect">
            <a:avLst/>
          </a:prstGeom>
        </p:spPr>
        <p:txBody>
          <a:bodyPr/>
          <a:lstStyle/>
          <a:p>
            <a:r>
              <a:rPr lang="en-US" dirty="0">
                <a:solidFill>
                  <a:schemeClr val="tx2">
                    <a:lumMod val="20000"/>
                    <a:lumOff val="80000"/>
                  </a:schemeClr>
                </a:solidFill>
              </a:rPr>
              <a:t>Features for shiny apps</a:t>
            </a:r>
          </a:p>
          <a:p>
            <a:pPr marL="685800" indent="-685800">
              <a:buFont typeface="Arial" panose="020B0604020202020204" pitchFamily="34" charset="0"/>
              <a:buChar char="•"/>
            </a:pPr>
            <a:r>
              <a:rPr lang="en-US" dirty="0">
                <a:solidFill>
                  <a:schemeClr val="tx2">
                    <a:lumMod val="20000"/>
                    <a:lumOff val="80000"/>
                  </a:schemeClr>
                </a:solidFill>
              </a:rPr>
              <a:t>Manage user access to shiny apps</a:t>
            </a:r>
          </a:p>
          <a:p>
            <a:pPr marL="685800" indent="-685800">
              <a:buFont typeface="Arial" panose="020B0604020202020204" pitchFamily="34" charset="0"/>
              <a:buChar char="•"/>
            </a:pPr>
            <a:r>
              <a:rPr lang="en-US" dirty="0">
                <a:solidFill>
                  <a:schemeClr val="tx2">
                    <a:lumMod val="20000"/>
                    <a:lumOff val="80000"/>
                  </a:schemeClr>
                </a:solidFill>
              </a:rPr>
              <a:t>Manage admin rights to shiny apps</a:t>
            </a:r>
          </a:p>
          <a:p>
            <a:pPr marL="685800" indent="-685800">
              <a:buFont typeface="Arial" panose="020B0604020202020204" pitchFamily="34" charset="0"/>
              <a:buChar char="•"/>
            </a:pPr>
            <a:r>
              <a:rPr lang="en-US" dirty="0">
                <a:solidFill>
                  <a:schemeClr val="tx2">
                    <a:lumMod val="20000"/>
                    <a:lumOff val="80000"/>
                  </a:schemeClr>
                </a:solidFill>
              </a:rPr>
              <a:t>Manage server resources</a:t>
            </a:r>
          </a:p>
          <a:p>
            <a:r>
              <a:rPr lang="en-US" dirty="0">
                <a:solidFill>
                  <a:schemeClr val="tx2">
                    <a:lumMod val="20000"/>
                    <a:lumOff val="80000"/>
                  </a:schemeClr>
                </a:solidFill>
              </a:rPr>
              <a:t>For RMarkdown &amp; Quarto aps</a:t>
            </a:r>
          </a:p>
          <a:p>
            <a:pPr marL="685800" indent="-685800">
              <a:buFont typeface="Arial" panose="020B0604020202020204" pitchFamily="34" charset="0"/>
              <a:buChar char="•"/>
            </a:pPr>
            <a:r>
              <a:rPr lang="en-US" dirty="0">
                <a:solidFill>
                  <a:schemeClr val="tx2">
                    <a:lumMod val="20000"/>
                    <a:lumOff val="80000"/>
                  </a:schemeClr>
                </a:solidFill>
              </a:rPr>
              <a:t>Manage access to shiny apps</a:t>
            </a:r>
          </a:p>
          <a:p>
            <a:pPr marL="685800" indent="-685800">
              <a:buFont typeface="Arial" panose="020B0604020202020204" pitchFamily="34" charset="0"/>
              <a:buChar char="•"/>
            </a:pPr>
            <a:r>
              <a:rPr lang="en-US" dirty="0">
                <a:solidFill>
                  <a:schemeClr val="tx2">
                    <a:lumMod val="20000"/>
                    <a:lumOff val="80000"/>
                  </a:schemeClr>
                </a:solidFill>
              </a:rPr>
              <a:t>Programmatically run reports by schedule or a trigger</a:t>
            </a:r>
          </a:p>
          <a:p>
            <a:r>
              <a:rPr lang="en-US" dirty="0"/>
              <a:t>For hosting R API</a:t>
            </a:r>
          </a:p>
          <a:p>
            <a:pPr marL="685800" indent="-685800">
              <a:buFont typeface="Arial" panose="020B0604020202020204" pitchFamily="34" charset="0"/>
              <a:buChar char="•"/>
            </a:pPr>
            <a:r>
              <a:rPr lang="en-US" dirty="0"/>
              <a:t>Create from R code using {plumber}</a:t>
            </a:r>
          </a:p>
          <a:p>
            <a:endParaRPr lang="en-US" dirty="0"/>
          </a:p>
          <a:p>
            <a:endParaRPr lang="en-US" dirty="0"/>
          </a:p>
        </p:txBody>
      </p:sp>
      <p:pic>
        <p:nvPicPr>
          <p:cNvPr id="2" name="Picture 1">
            <a:extLst>
              <a:ext uri="{FF2B5EF4-FFF2-40B4-BE49-F238E27FC236}">
                <a16:creationId xmlns:a16="http://schemas.microsoft.com/office/drawing/2014/main" id="{737EC08B-BFFF-F74A-9B05-1B739D91D31A}"/>
              </a:ext>
            </a:extLst>
          </p:cNvPr>
          <p:cNvPicPr>
            <a:picLocks noChangeAspect="1"/>
          </p:cNvPicPr>
          <p:nvPr/>
        </p:nvPicPr>
        <p:blipFill rotWithShape="1">
          <a:blip r:embed="rId4"/>
          <a:srcRect l="23300" r="23300"/>
          <a:stretch/>
        </p:blipFill>
        <p:spPr>
          <a:xfrm>
            <a:off x="1633888" y="4952732"/>
            <a:ext cx="3856759" cy="3856759"/>
          </a:xfrm>
          <a:prstGeom prst="ellipse">
            <a:avLst/>
          </a:prstGeom>
        </p:spPr>
      </p:pic>
      <p:pic>
        <p:nvPicPr>
          <p:cNvPr id="5" name="Picture 4" descr="RStudio Connect - RStudio">
            <a:extLst>
              <a:ext uri="{FF2B5EF4-FFF2-40B4-BE49-F238E27FC236}">
                <a16:creationId xmlns:a16="http://schemas.microsoft.com/office/drawing/2014/main" id="{A83AFBB2-0C74-E333-16D2-F69D1A2AB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5717" r="51227" b="7667"/>
          <a:stretch/>
        </p:blipFill>
        <p:spPr bwMode="auto">
          <a:xfrm>
            <a:off x="1617736" y="4952732"/>
            <a:ext cx="3856759" cy="3856759"/>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3BC70AFE-BC43-2DEE-D445-44E35B941D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58143" y="9523142"/>
            <a:ext cx="3283787" cy="3791415"/>
          </a:xfrm>
          <a:prstGeom prst="rect">
            <a:avLst/>
          </a:prstGeom>
        </p:spPr>
      </p:pic>
    </p:spTree>
    <p:extLst>
      <p:ext uri="{BB962C8B-B14F-4D97-AF65-F5344CB8AC3E}">
        <p14:creationId xmlns:p14="http://schemas.microsoft.com/office/powerpoint/2010/main" val="410656754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23877" y="425681"/>
            <a:ext cx="14870251" cy="2406727"/>
          </a:xfrm>
          <a:prstGeom prst="rect">
            <a:avLst/>
          </a:prstGeom>
        </p:spPr>
        <p:txBody>
          <a:bodyPr/>
          <a:lstStyle/>
          <a:p>
            <a:r>
              <a:rPr lang="en-GB" dirty="0"/>
              <a:t>shiny for Python!</a:t>
            </a:r>
            <a:endParaRPr dirty="0"/>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FA8FD0-B3CD-A8AA-1169-E2DC5C240131}"/>
              </a:ext>
            </a:extLst>
          </p:cNvPr>
          <p:cNvPicPr>
            <a:picLocks noChangeAspect="1"/>
          </p:cNvPicPr>
          <p:nvPr/>
        </p:nvPicPr>
        <p:blipFill rotWithShape="1">
          <a:blip r:embed="rId5"/>
          <a:srcRect t="18672"/>
          <a:stretch/>
        </p:blipFill>
        <p:spPr>
          <a:xfrm>
            <a:off x="6543905" y="2832408"/>
            <a:ext cx="17205743" cy="8051181"/>
          </a:xfrm>
          <a:prstGeom prst="rect">
            <a:avLst/>
          </a:prstGeom>
        </p:spPr>
      </p:pic>
      <p:sp>
        <p:nvSpPr>
          <p:cNvPr id="3" name="Title 1">
            <a:extLst>
              <a:ext uri="{FF2B5EF4-FFF2-40B4-BE49-F238E27FC236}">
                <a16:creationId xmlns:a16="http://schemas.microsoft.com/office/drawing/2014/main" id="{57EBB353-21AF-5565-13C7-5173DB9BE7A9}"/>
              </a:ext>
            </a:extLst>
          </p:cNvPr>
          <p:cNvSpPr txBox="1">
            <a:spLocks/>
          </p:cNvSpPr>
          <p:nvPr/>
        </p:nvSpPr>
        <p:spPr>
          <a:xfrm>
            <a:off x="6378498" y="11040034"/>
            <a:ext cx="18005501" cy="225028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dirty="0" err="1">
                <a:solidFill>
                  <a:srgbClr val="002060"/>
                </a:solidFill>
                <a:hlinkClick r:id="rId6"/>
              </a:rPr>
              <a:t>shiny.rstudio.com</a:t>
            </a:r>
            <a:r>
              <a:rPr lang="en-GB" dirty="0">
                <a:solidFill>
                  <a:srgbClr val="002060"/>
                </a:solidFill>
                <a:hlinkClick r:id="rId6"/>
              </a:rPr>
              <a:t>/</a:t>
            </a:r>
            <a:r>
              <a:rPr lang="en-GB" dirty="0" err="1">
                <a:solidFill>
                  <a:srgbClr val="002060"/>
                </a:solidFill>
                <a:hlinkClick r:id="rId6"/>
              </a:rPr>
              <a:t>py</a:t>
            </a:r>
            <a:endParaRPr lang="en-GB" dirty="0">
              <a:solidFill>
                <a:srgbClr val="002060"/>
              </a:solidFill>
            </a:endParaRPr>
          </a:p>
        </p:txBody>
      </p:sp>
    </p:spTree>
    <p:extLst>
      <p:ext uri="{BB962C8B-B14F-4D97-AF65-F5344CB8AC3E}">
        <p14:creationId xmlns:p14="http://schemas.microsoft.com/office/powerpoint/2010/main" val="315248041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998579" y="2538167"/>
            <a:ext cx="16504474" cy="1141736"/>
          </a:xfrm>
          <a:prstGeom prst="rect">
            <a:avLst/>
          </a:prstGeom>
        </p:spPr>
        <p:txBody>
          <a:bodyPr/>
          <a:lstStyle/>
          <a:p>
            <a:r>
              <a:rPr lang="en-GB" sz="6200" b="1" dirty="0" err="1">
                <a:solidFill>
                  <a:srgbClr val="002060"/>
                </a:solidFill>
              </a:rPr>
              <a:t>rstudio</a:t>
            </a:r>
            <a:r>
              <a:rPr lang="en-GB" sz="6200" dirty="0">
                <a:solidFill>
                  <a:srgbClr val="002060"/>
                </a:solidFill>
              </a:rPr>
              <a:t>::conf(2022)</a:t>
            </a:r>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Joe Cheng profile pic">
            <a:extLst>
              <a:ext uri="{FF2B5EF4-FFF2-40B4-BE49-F238E27FC236}">
                <a16:creationId xmlns:a16="http://schemas.microsoft.com/office/drawing/2014/main" id="{2181428E-8638-EE40-1301-44CE4CA9D3E4}"/>
              </a:ext>
            </a:extLst>
          </p:cNvPr>
          <p:cNvSpPr>
            <a:spLocks noChangeAspect="1" noChangeArrowheads="1"/>
          </p:cNvSpPr>
          <p:nvPr/>
        </p:nvSpPr>
        <p:spPr bwMode="auto">
          <a:xfrm>
            <a:off x="12039600"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7412" name="Picture 4" descr="Joe Cheng profile pic">
            <a:extLst>
              <a:ext uri="{FF2B5EF4-FFF2-40B4-BE49-F238E27FC236}">
                <a16:creationId xmlns:a16="http://schemas.microsoft.com/office/drawing/2014/main" id="{AB35AC16-F739-167D-2142-913B55EEB4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663959" y="4952731"/>
            <a:ext cx="3810536" cy="3810536"/>
          </a:xfrm>
          <a:prstGeom prst="ellipse">
            <a:avLst/>
          </a:prstGeom>
          <a:noFill/>
          <a:extLst>
            <a:ext uri="{909E8E84-426E-40DD-AFC4-6F175D3DCCD1}">
              <a14:hiddenFill xmlns:a14="http://schemas.microsoft.com/office/drawing/2010/main">
                <a:solidFill>
                  <a:srgbClr val="FFFFFF"/>
                </a:solidFill>
              </a14:hiddenFill>
            </a:ext>
          </a:extLst>
        </p:spPr>
      </p:pic>
      <p:sp>
        <p:nvSpPr>
          <p:cNvPr id="4" name="Title2">
            <a:extLst>
              <a:ext uri="{FF2B5EF4-FFF2-40B4-BE49-F238E27FC236}">
                <a16:creationId xmlns:a16="http://schemas.microsoft.com/office/drawing/2014/main" id="{97AC9A9A-8AAA-D6A1-13DA-0EF513B41084}"/>
              </a:ext>
            </a:extLst>
          </p:cNvPr>
          <p:cNvSpPr txBox="1">
            <a:spLocks/>
          </p:cNvSpPr>
          <p:nvPr/>
        </p:nvSpPr>
        <p:spPr>
          <a:xfrm>
            <a:off x="1663959" y="8763267"/>
            <a:ext cx="3836996" cy="138434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algn="ctr" hangingPunct="1"/>
            <a:r>
              <a:rPr lang="en-GB" sz="5800" dirty="0">
                <a:solidFill>
                  <a:schemeClr val="bg1"/>
                </a:solidFill>
              </a:rPr>
              <a:t>Joe Cheng</a:t>
            </a:r>
          </a:p>
        </p:txBody>
      </p:sp>
      <p:pic>
        <p:nvPicPr>
          <p:cNvPr id="6" name="Picture 5">
            <a:extLst>
              <a:ext uri="{FF2B5EF4-FFF2-40B4-BE49-F238E27FC236}">
                <a16:creationId xmlns:a16="http://schemas.microsoft.com/office/drawing/2014/main" id="{73C5AAEF-5826-CFCC-D026-7D911E39DE41}"/>
              </a:ext>
            </a:extLst>
          </p:cNvPr>
          <p:cNvPicPr>
            <a:picLocks noChangeAspect="1"/>
          </p:cNvPicPr>
          <p:nvPr/>
        </p:nvPicPr>
        <p:blipFill rotWithShape="1">
          <a:blip r:embed="rId6"/>
          <a:srcRect b="23785"/>
          <a:stretch/>
        </p:blipFill>
        <p:spPr>
          <a:xfrm>
            <a:off x="7294595" y="4367317"/>
            <a:ext cx="15912441" cy="6810516"/>
          </a:xfrm>
          <a:prstGeom prst="rect">
            <a:avLst/>
          </a:prstGeom>
        </p:spPr>
      </p:pic>
      <p:sp>
        <p:nvSpPr>
          <p:cNvPr id="7" name="Title2">
            <a:extLst>
              <a:ext uri="{FF2B5EF4-FFF2-40B4-BE49-F238E27FC236}">
                <a16:creationId xmlns:a16="http://schemas.microsoft.com/office/drawing/2014/main" id="{F500334E-CA5A-CA8A-20DB-E22CA10BC564}"/>
              </a:ext>
            </a:extLst>
          </p:cNvPr>
          <p:cNvSpPr txBox="1">
            <a:spLocks/>
          </p:cNvSpPr>
          <p:nvPr/>
        </p:nvSpPr>
        <p:spPr>
          <a:xfrm>
            <a:off x="6998579" y="837095"/>
            <a:ext cx="16504474" cy="240672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4042" tIns="64042" rIns="64042" bIns="64042" anchor="ctr"/>
          <a:lstStyle>
            <a:lvl1pPr marL="0" marR="0" indent="0" algn="l" defTabSz="821531" rtl="0" latinLnBrk="0">
              <a:lnSpc>
                <a:spcPct val="100000"/>
              </a:lnSpc>
              <a:spcBef>
                <a:spcPts val="0"/>
              </a:spcBef>
              <a:spcAft>
                <a:spcPts val="0"/>
              </a:spcAft>
              <a:buClrTx/>
              <a:buSzTx/>
              <a:buFontTx/>
              <a:buNone/>
              <a:tabLst/>
              <a:defRPr sz="9000" b="0" i="0" u="none" strike="noStrike" cap="none" spc="0" baseline="0">
                <a:solidFill>
                  <a:srgbClr val="00AFBD"/>
                </a:solidFill>
                <a:uFillTx/>
                <a:latin typeface="Helvetica" pitchFamily="2" charset="0"/>
                <a:ea typeface="+mn-ea"/>
                <a:cs typeface="+mn-cs"/>
                <a:sym typeface="Avenir Black"/>
              </a:defRPr>
            </a:lvl1pPr>
            <a:lvl2pPr marL="0" marR="0" indent="228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2pPr>
            <a:lvl3pPr marL="0" marR="0" indent="457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3pPr>
            <a:lvl4pPr marL="0" marR="0" indent="685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4pPr>
            <a:lvl5pPr marL="0" marR="0" indent="9144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5pPr>
            <a:lvl6pPr marL="0" marR="0" indent="11430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6pPr>
            <a:lvl7pPr marL="0" marR="0" indent="13716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7pPr>
            <a:lvl8pPr marL="0" marR="0" indent="16002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8pPr>
            <a:lvl9pPr marL="0" marR="0" indent="1828800" algn="l" defTabSz="821531" rtl="0" latinLnBrk="0">
              <a:lnSpc>
                <a:spcPct val="100000"/>
              </a:lnSpc>
              <a:spcBef>
                <a:spcPts val="0"/>
              </a:spcBef>
              <a:spcAft>
                <a:spcPts val="0"/>
              </a:spcAft>
              <a:buClrTx/>
              <a:buSzTx/>
              <a:buFontTx/>
              <a:buNone/>
              <a:tabLst/>
              <a:defRPr sz="9000" b="0" i="0" u="none" strike="noStrike" cap="none" spc="0" baseline="0">
                <a:solidFill>
                  <a:srgbClr val="FFFFFF"/>
                </a:solidFill>
                <a:uFillTx/>
                <a:latin typeface="+mn-lt"/>
                <a:ea typeface="+mn-ea"/>
                <a:cs typeface="+mn-cs"/>
                <a:sym typeface="Avenir Black"/>
              </a:defRPr>
            </a:lvl9pPr>
          </a:lstStyle>
          <a:p>
            <a:pPr hangingPunct="1"/>
            <a:r>
              <a:rPr lang="en-GB"/>
              <a:t>The Past and Future of Shiny</a:t>
            </a:r>
            <a:endParaRPr lang="en-GB" dirty="0"/>
          </a:p>
        </p:txBody>
      </p:sp>
      <p:sp>
        <p:nvSpPr>
          <p:cNvPr id="9" name="TextBox 8">
            <a:extLst>
              <a:ext uri="{FF2B5EF4-FFF2-40B4-BE49-F238E27FC236}">
                <a16:creationId xmlns:a16="http://schemas.microsoft.com/office/drawing/2014/main" id="{3F2657B8-67F4-2E2D-AFE9-19376AB9703A}"/>
              </a:ext>
            </a:extLst>
          </p:cNvPr>
          <p:cNvSpPr txBox="1"/>
          <p:nvPr/>
        </p:nvSpPr>
        <p:spPr>
          <a:xfrm>
            <a:off x="6389139" y="11865247"/>
            <a:ext cx="17994861" cy="84997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0" algn="ctr">
              <a:buNone/>
            </a:pPr>
            <a:r>
              <a:rPr lang="en-GB" dirty="0" err="1">
                <a:hlinkClick r:id="rId7"/>
              </a:rPr>
              <a:t>rstudio.com</a:t>
            </a:r>
            <a:r>
              <a:rPr lang="en-GB" dirty="0">
                <a:hlinkClick r:id="rId7"/>
              </a:rPr>
              <a:t>/conference/2022/keynotes/past-future-shiny</a:t>
            </a:r>
            <a:endParaRPr lang="en-GB" dirty="0"/>
          </a:p>
        </p:txBody>
      </p:sp>
    </p:spTree>
    <p:extLst>
      <p:ext uri="{BB962C8B-B14F-4D97-AF65-F5344CB8AC3E}">
        <p14:creationId xmlns:p14="http://schemas.microsoft.com/office/powerpoint/2010/main" val="323223748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F6813F69-22AE-887F-C5A2-212EE27A519D}"/>
              </a:ext>
            </a:extLst>
          </p:cNvPr>
          <p:cNvSpPr txBox="1">
            <a:spLocks/>
          </p:cNvSpPr>
          <p:nvPr/>
        </p:nvSpPr>
        <p:spPr>
          <a:xfrm>
            <a:off x="14196108" y="384474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sz="7200" dirty="0">
                <a:latin typeface="Helvetica" pitchFamily="2" charset="0"/>
              </a:rPr>
              <a:t>{shiny}</a:t>
            </a:r>
          </a:p>
        </p:txBody>
      </p:sp>
      <p:sp>
        <p:nvSpPr>
          <p:cNvPr id="9" name="Oval 8">
            <a:extLst>
              <a:ext uri="{FF2B5EF4-FFF2-40B4-BE49-F238E27FC236}">
                <a16:creationId xmlns:a16="http://schemas.microsoft.com/office/drawing/2014/main" id="{F958A8CD-A582-6604-3E6D-0F86BA66A2EC}"/>
              </a:ext>
            </a:extLst>
          </p:cNvPr>
          <p:cNvSpPr/>
          <p:nvPr/>
        </p:nvSpPr>
        <p:spPr>
          <a:xfrm>
            <a:off x="14910827" y="581019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5" name="Blue BG v2.png" descr="Blue BG v2.png">
            <a:extLst>
              <a:ext uri="{FF2B5EF4-FFF2-40B4-BE49-F238E27FC236}">
                <a16:creationId xmlns:a16="http://schemas.microsoft.com/office/drawing/2014/main" id="{2B7BA799-3319-1CCC-C7C0-71F7079E97C3}"/>
              </a:ext>
            </a:extLst>
          </p:cNvPr>
          <p:cNvPicPr>
            <a:picLocks noChangeAspect="1"/>
          </p:cNvPicPr>
          <p:nvPr/>
        </p:nvPicPr>
        <p:blipFill>
          <a:blip r:embed="rId3"/>
          <a:srcRect r="73772"/>
          <a:stretch>
            <a:fillRect/>
          </a:stretch>
        </p:blipFill>
        <p:spPr>
          <a:xfrm flipH="1">
            <a:off x="11555832" y="1555900"/>
            <a:ext cx="152400" cy="10604200"/>
          </a:xfrm>
          <a:prstGeom prst="rect">
            <a:avLst/>
          </a:prstGeom>
          <a:ln w="3175">
            <a:miter lim="400000"/>
          </a:ln>
        </p:spPr>
      </p:pic>
      <p:pic>
        <p:nvPicPr>
          <p:cNvPr id="1026" name="Picture 2" descr="Shiny - R package | BIII">
            <a:extLst>
              <a:ext uri="{FF2B5EF4-FFF2-40B4-BE49-F238E27FC236}">
                <a16:creationId xmlns:a16="http://schemas.microsoft.com/office/drawing/2014/main" id="{F8B69DFE-C8B2-03BB-D133-12D1AF27D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1951" y="5891036"/>
            <a:ext cx="3777918" cy="4378483"/>
          </a:xfrm>
          <a:prstGeom prst="rect">
            <a:avLst/>
          </a:prstGeom>
          <a:noFill/>
          <a:extLst>
            <a:ext uri="{909E8E84-426E-40DD-AFC4-6F175D3DCCD1}">
              <a14:hiddenFill xmlns:a14="http://schemas.microsoft.com/office/drawing/2010/main">
                <a:solidFill>
                  <a:srgbClr val="FFFFFF"/>
                </a:solidFill>
              </a14:hiddenFill>
            </a:ext>
          </a:extLst>
        </p:spPr>
      </p:pic>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6DB2663E-54E7-9E72-AC79-3DBF4A488453}"/>
              </a:ext>
            </a:extLst>
          </p:cNvPr>
          <p:cNvSpPr txBox="1">
            <a:spLocks/>
          </p:cNvSpPr>
          <p:nvPr/>
        </p:nvSpPr>
        <p:spPr>
          <a:xfrm>
            <a:off x="3015564" y="384474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sz="7200" dirty="0">
                <a:latin typeface="Helvetica" pitchFamily="2" charset="0"/>
              </a:rPr>
              <a:t>{</a:t>
            </a:r>
            <a:r>
              <a:rPr lang="en-GB" sz="7200" dirty="0" err="1">
                <a:latin typeface="Helvetica" pitchFamily="2" charset="0"/>
              </a:rPr>
              <a:t>htmlwidgets</a:t>
            </a:r>
            <a:r>
              <a:rPr lang="en-GB" sz="7200" dirty="0">
                <a:latin typeface="Helvetica" pitchFamily="2" charset="0"/>
              </a:rPr>
              <a:t>}</a:t>
            </a:r>
          </a:p>
        </p:txBody>
      </p:sp>
      <p:sp>
        <p:nvSpPr>
          <p:cNvPr id="5" name="Oval 4">
            <a:extLst>
              <a:ext uri="{FF2B5EF4-FFF2-40B4-BE49-F238E27FC236}">
                <a16:creationId xmlns:a16="http://schemas.microsoft.com/office/drawing/2014/main" id="{DA939D07-C751-6234-ADD2-E707C323514D}"/>
              </a:ext>
            </a:extLst>
          </p:cNvPr>
          <p:cNvSpPr/>
          <p:nvPr/>
        </p:nvSpPr>
        <p:spPr>
          <a:xfrm>
            <a:off x="3730283" y="581019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2" name="Picture 4">
            <a:extLst>
              <a:ext uri="{FF2B5EF4-FFF2-40B4-BE49-F238E27FC236}">
                <a16:creationId xmlns:a16="http://schemas.microsoft.com/office/drawing/2014/main" id="{2C63399D-1A7B-79BA-EA70-B10B91093E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715574" y="6913596"/>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8F967FB-BC58-CDF2-DECF-8E6CE9B3F5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9493" y="7310948"/>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3" name="Heart 12">
            <a:extLst>
              <a:ext uri="{FF2B5EF4-FFF2-40B4-BE49-F238E27FC236}">
                <a16:creationId xmlns:a16="http://schemas.microsoft.com/office/drawing/2014/main" id="{62D5E36A-16E3-06A9-3A67-30FA158D1294}"/>
              </a:ext>
            </a:extLst>
          </p:cNvPr>
          <p:cNvSpPr/>
          <p:nvPr/>
        </p:nvSpPr>
        <p:spPr>
          <a:xfrm>
            <a:off x="5715574" y="7589621"/>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spTree>
    <p:extLst>
      <p:ext uri="{BB962C8B-B14F-4D97-AF65-F5344CB8AC3E}">
        <p14:creationId xmlns:p14="http://schemas.microsoft.com/office/powerpoint/2010/main" val="29229928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B91AE661-BD77-D99D-8451-9C09022CCF2F}"/>
              </a:ext>
            </a:extLst>
          </p:cNvPr>
          <p:cNvPicPr>
            <a:picLocks noChangeAspect="1"/>
          </p:cNvPicPr>
          <p:nvPr/>
        </p:nvPicPr>
        <p:blipFill>
          <a:blip r:embed="rId3"/>
          <a:stretch>
            <a:fillRect/>
          </a:stretch>
        </p:blipFill>
        <p:spPr>
          <a:xfrm>
            <a:off x="3576753" y="36396"/>
            <a:ext cx="17230493" cy="13643208"/>
          </a:xfrm>
          <a:prstGeom prst="rect">
            <a:avLst/>
          </a:prstGeom>
        </p:spPr>
      </p:pic>
    </p:spTree>
    <p:extLst>
      <p:ext uri="{BB962C8B-B14F-4D97-AF65-F5344CB8AC3E}">
        <p14:creationId xmlns:p14="http://schemas.microsoft.com/office/powerpoint/2010/main" val="30659842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8"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F6813F69-22AE-887F-C5A2-212EE27A519D}"/>
              </a:ext>
            </a:extLst>
          </p:cNvPr>
          <p:cNvSpPr txBox="1">
            <a:spLocks/>
          </p:cNvSpPr>
          <p:nvPr/>
        </p:nvSpPr>
        <p:spPr>
          <a:xfrm>
            <a:off x="14196108" y="384474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sz="7200" dirty="0">
                <a:latin typeface="Helvetica" pitchFamily="2" charset="0"/>
              </a:rPr>
              <a:t>{shiny}</a:t>
            </a:r>
          </a:p>
        </p:txBody>
      </p:sp>
      <p:sp>
        <p:nvSpPr>
          <p:cNvPr id="9" name="Oval 8">
            <a:extLst>
              <a:ext uri="{FF2B5EF4-FFF2-40B4-BE49-F238E27FC236}">
                <a16:creationId xmlns:a16="http://schemas.microsoft.com/office/drawing/2014/main" id="{F958A8CD-A582-6604-3E6D-0F86BA66A2EC}"/>
              </a:ext>
            </a:extLst>
          </p:cNvPr>
          <p:cNvSpPr/>
          <p:nvPr/>
        </p:nvSpPr>
        <p:spPr>
          <a:xfrm>
            <a:off x="14910827" y="581019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5" name="Blue BG v2.png" descr="Blue BG v2.png">
            <a:extLst>
              <a:ext uri="{FF2B5EF4-FFF2-40B4-BE49-F238E27FC236}">
                <a16:creationId xmlns:a16="http://schemas.microsoft.com/office/drawing/2014/main" id="{2B7BA799-3319-1CCC-C7C0-71F7079E97C3}"/>
              </a:ext>
            </a:extLst>
          </p:cNvPr>
          <p:cNvPicPr>
            <a:picLocks noChangeAspect="1"/>
          </p:cNvPicPr>
          <p:nvPr/>
        </p:nvPicPr>
        <p:blipFill>
          <a:blip r:embed="rId3"/>
          <a:srcRect r="73772"/>
          <a:stretch>
            <a:fillRect/>
          </a:stretch>
        </p:blipFill>
        <p:spPr>
          <a:xfrm flipH="1">
            <a:off x="11555832" y="1555900"/>
            <a:ext cx="152400" cy="10604200"/>
          </a:xfrm>
          <a:prstGeom prst="rect">
            <a:avLst/>
          </a:prstGeom>
          <a:ln w="3175">
            <a:miter lim="400000"/>
          </a:ln>
        </p:spPr>
      </p:pic>
      <p:pic>
        <p:nvPicPr>
          <p:cNvPr id="1026" name="Picture 2" descr="Shiny - R package | BIII">
            <a:extLst>
              <a:ext uri="{FF2B5EF4-FFF2-40B4-BE49-F238E27FC236}">
                <a16:creationId xmlns:a16="http://schemas.microsoft.com/office/drawing/2014/main" id="{F8B69DFE-C8B2-03BB-D133-12D1AF27D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1951" y="5891036"/>
            <a:ext cx="3777918" cy="4378483"/>
          </a:xfrm>
          <a:prstGeom prst="rect">
            <a:avLst/>
          </a:prstGeom>
          <a:noFill/>
          <a:extLst>
            <a:ext uri="{909E8E84-426E-40DD-AFC4-6F175D3DCCD1}">
              <a14:hiddenFill xmlns:a14="http://schemas.microsoft.com/office/drawing/2010/main">
                <a:solidFill>
                  <a:srgbClr val="FFFFFF"/>
                </a:solidFill>
              </a14:hiddenFill>
            </a:ext>
          </a:extLst>
        </p:spPr>
      </p:pic>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6DB2663E-54E7-9E72-AC79-3DBF4A488453}"/>
              </a:ext>
            </a:extLst>
          </p:cNvPr>
          <p:cNvSpPr txBox="1">
            <a:spLocks/>
          </p:cNvSpPr>
          <p:nvPr/>
        </p:nvSpPr>
        <p:spPr>
          <a:xfrm>
            <a:off x="3015564" y="384474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sz="7200" dirty="0">
                <a:latin typeface="Helvetica" pitchFamily="2" charset="0"/>
              </a:rPr>
              <a:t>{</a:t>
            </a:r>
            <a:r>
              <a:rPr lang="en-GB" sz="7200" dirty="0" err="1">
                <a:latin typeface="Helvetica" pitchFamily="2" charset="0"/>
              </a:rPr>
              <a:t>htmlwidgets</a:t>
            </a:r>
            <a:r>
              <a:rPr lang="en-GB" sz="7200" dirty="0">
                <a:latin typeface="Helvetica" pitchFamily="2" charset="0"/>
              </a:rPr>
              <a:t>}</a:t>
            </a:r>
          </a:p>
        </p:txBody>
      </p:sp>
      <p:sp>
        <p:nvSpPr>
          <p:cNvPr id="5" name="Oval 4">
            <a:extLst>
              <a:ext uri="{FF2B5EF4-FFF2-40B4-BE49-F238E27FC236}">
                <a16:creationId xmlns:a16="http://schemas.microsoft.com/office/drawing/2014/main" id="{DA939D07-C751-6234-ADD2-E707C323514D}"/>
              </a:ext>
            </a:extLst>
          </p:cNvPr>
          <p:cNvSpPr/>
          <p:nvPr/>
        </p:nvSpPr>
        <p:spPr>
          <a:xfrm>
            <a:off x="3730283" y="581019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12" name="Picture 4">
            <a:extLst>
              <a:ext uri="{FF2B5EF4-FFF2-40B4-BE49-F238E27FC236}">
                <a16:creationId xmlns:a16="http://schemas.microsoft.com/office/drawing/2014/main" id="{2C63399D-1A7B-79BA-EA70-B10B91093E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715574" y="6913596"/>
            <a:ext cx="2333360" cy="2333360"/>
          </a:xfrm>
          <a:prstGeom prst="ellipse">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8F967FB-BC58-CDF2-DECF-8E6CE9B3F5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9493" y="7310948"/>
            <a:ext cx="1985291" cy="1538654"/>
          </a:xfrm>
          <a:prstGeom prst="rect">
            <a:avLst/>
          </a:prstGeom>
          <a:noFill/>
          <a:extLst>
            <a:ext uri="{909E8E84-426E-40DD-AFC4-6F175D3DCCD1}">
              <a14:hiddenFill xmlns:a14="http://schemas.microsoft.com/office/drawing/2010/main">
                <a:solidFill>
                  <a:srgbClr val="FFFFFF"/>
                </a:solidFill>
              </a14:hiddenFill>
            </a:ext>
          </a:extLst>
        </p:spPr>
      </p:pic>
      <p:sp>
        <p:nvSpPr>
          <p:cNvPr id="13" name="Heart 12">
            <a:extLst>
              <a:ext uri="{FF2B5EF4-FFF2-40B4-BE49-F238E27FC236}">
                <a16:creationId xmlns:a16="http://schemas.microsoft.com/office/drawing/2014/main" id="{62D5E36A-16E3-06A9-3A67-30FA158D1294}"/>
              </a:ext>
            </a:extLst>
          </p:cNvPr>
          <p:cNvSpPr/>
          <p:nvPr/>
        </p:nvSpPr>
        <p:spPr>
          <a:xfrm>
            <a:off x="5715574" y="7589621"/>
            <a:ext cx="981307" cy="981307"/>
          </a:xfrm>
          <a:prstGeom prst="heart">
            <a:avLst/>
          </a:prstGeom>
          <a:solidFill>
            <a:srgbClr val="C00000"/>
          </a:solidFill>
          <a:ln w="3175" cap="flat">
            <a:solidFill>
              <a:schemeClr val="accent5"/>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GB" sz="9000" i="0" u="none" strike="noStrike" normalizeH="0" baseline="0">
              <a:solidFill>
                <a:srgbClr val="FFFFFF"/>
              </a:solidFill>
              <a:uFillTx/>
              <a:latin typeface="+mn-lt"/>
              <a:ea typeface="+mn-ea"/>
              <a:cs typeface="+mn-cs"/>
              <a:sym typeface="Avenir Black"/>
            </a:endParaRPr>
          </a:p>
        </p:txBody>
      </p:sp>
    </p:spTree>
    <p:extLst>
      <p:ext uri="{BB962C8B-B14F-4D97-AF65-F5344CB8AC3E}">
        <p14:creationId xmlns:p14="http://schemas.microsoft.com/office/powerpoint/2010/main" val="33263598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 name="Image" descr="Image"/>
          <p:cNvPicPr>
            <a:picLocks noGrp="1" noChangeAspect="1"/>
          </p:cNvPicPr>
          <p:nvPr>
            <p:ph type="pic" idx="21"/>
          </p:nvPr>
        </p:nvPicPr>
        <p:blipFill>
          <a:blip r:embed="rId3"/>
          <a:stretch>
            <a:fillRect/>
          </a:stretch>
        </p:blipFill>
        <p:spPr>
          <a:prstGeom prst="rect">
            <a:avLst/>
          </a:prstGeom>
        </p:spPr>
      </p:pic>
      <p:sp>
        <p:nvSpPr>
          <p:cNvPr id="861" name="Title2"/>
          <p:cNvSpPr txBox="1">
            <a:spLocks noGrp="1"/>
          </p:cNvSpPr>
          <p:nvPr>
            <p:ph type="title"/>
          </p:nvPr>
        </p:nvSpPr>
        <p:spPr>
          <a:xfrm>
            <a:off x="6846179" y="339098"/>
            <a:ext cx="14870251" cy="2406727"/>
          </a:xfrm>
          <a:prstGeom prst="rect">
            <a:avLst/>
          </a:prstGeom>
        </p:spPr>
        <p:txBody>
          <a:bodyPr/>
          <a:lstStyle/>
          <a:p>
            <a:r>
              <a:rPr lang="en-GB" dirty="0"/>
              <a:t>{shiny} for R</a:t>
            </a:r>
            <a:endParaRPr dirty="0"/>
          </a:p>
        </p:txBody>
      </p:sp>
      <p:sp>
        <p:nvSpPr>
          <p:cNvPr id="862" name="The formal statement of the meaning or significance of a word, phrase, idiom, etc., as found in dictionaries."/>
          <p:cNvSpPr txBox="1">
            <a:spLocks noGrp="1"/>
          </p:cNvSpPr>
          <p:nvPr>
            <p:ph type="body" sz="half" idx="1"/>
          </p:nvPr>
        </p:nvSpPr>
        <p:spPr>
          <a:xfrm>
            <a:off x="6846178" y="2564780"/>
            <a:ext cx="17537821" cy="10326030"/>
          </a:xfrm>
          <a:prstGeom prst="rect">
            <a:avLst/>
          </a:prstGeom>
        </p:spPr>
        <p:txBody>
          <a:bodyPr/>
          <a:lstStyle/>
          <a:p>
            <a:r>
              <a:rPr lang="en-US" dirty="0"/>
              <a:t>{shiny} is a framework for building </a:t>
            </a:r>
            <a:r>
              <a:rPr lang="en-US" strike="sngStrike" dirty="0"/>
              <a:t>web apps</a:t>
            </a:r>
            <a:r>
              <a:rPr lang="en-US" dirty="0"/>
              <a:t> dashboards with R.</a:t>
            </a:r>
          </a:p>
          <a:p>
            <a:endParaRPr lang="en-US" dirty="0"/>
          </a:p>
          <a:p>
            <a:endParaRPr lang="en-US" dirty="0"/>
          </a:p>
          <a:p>
            <a:r>
              <a:rPr lang="en-US" dirty="0"/>
              <a:t>We write the UX with R code.</a:t>
            </a:r>
          </a:p>
          <a:p>
            <a:endParaRPr lang="en-US" dirty="0"/>
          </a:p>
          <a:p>
            <a:endParaRPr lang="en-US" dirty="0"/>
          </a:p>
          <a:p>
            <a:r>
              <a:rPr lang="en-US" dirty="0"/>
              <a:t>We write the server side of the code with R.</a:t>
            </a:r>
          </a:p>
        </p:txBody>
      </p:sp>
      <p:pic>
        <p:nvPicPr>
          <p:cNvPr id="5" name="Picture 2" descr="Shiny - R package | BIII">
            <a:extLst>
              <a:ext uri="{FF2B5EF4-FFF2-40B4-BE49-F238E27FC236}">
                <a16:creationId xmlns:a16="http://schemas.microsoft.com/office/drawing/2014/main" id="{CEE6C9FA-C8A8-5590-F7C4-95C2C329E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795" y="5152658"/>
            <a:ext cx="2942864" cy="341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5261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ort Title"/>
          <p:cNvSpPr txBox="1">
            <a:spLocks noGrp="1"/>
          </p:cNvSpPr>
          <p:nvPr>
            <p:ph type="title"/>
          </p:nvPr>
        </p:nvSpPr>
        <p:spPr>
          <a:prstGeom prst="rect">
            <a:avLst/>
          </a:prstGeom>
        </p:spPr>
        <p:txBody>
          <a:bodyPr/>
          <a:lstStyle/>
          <a:p>
            <a:r>
              <a:rPr lang="en-GB" dirty="0"/>
              <a:t>A beta tool for building {shiny} GUI</a:t>
            </a:r>
            <a:endParaRPr dirty="0"/>
          </a:p>
        </p:txBody>
      </p:sp>
      <p:pic>
        <p:nvPicPr>
          <p:cNvPr id="2" name="Picture 1">
            <a:hlinkClick r:id="rId3"/>
            <a:extLst>
              <a:ext uri="{FF2B5EF4-FFF2-40B4-BE49-F238E27FC236}">
                <a16:creationId xmlns:a16="http://schemas.microsoft.com/office/drawing/2014/main" id="{4FADD14A-CC3F-6A98-8297-54F80DCAD268}"/>
              </a:ext>
            </a:extLst>
          </p:cNvPr>
          <p:cNvPicPr>
            <a:picLocks noChangeAspect="1"/>
          </p:cNvPicPr>
          <p:nvPr/>
        </p:nvPicPr>
        <p:blipFill>
          <a:blip r:embed="rId4"/>
          <a:stretch>
            <a:fillRect/>
          </a:stretch>
        </p:blipFill>
        <p:spPr>
          <a:xfrm>
            <a:off x="10580648" y="833007"/>
            <a:ext cx="13803352" cy="12049986"/>
          </a:xfrm>
          <a:prstGeom prst="rect">
            <a:avLst/>
          </a:prstGeom>
        </p:spPr>
      </p:pic>
    </p:spTree>
    <p:extLst>
      <p:ext uri="{BB962C8B-B14F-4D97-AF65-F5344CB8AC3E}">
        <p14:creationId xmlns:p14="http://schemas.microsoft.com/office/powerpoint/2010/main" val="30951101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892"/>
                                        </p:tgtEl>
                                        <p:attrNameLst>
                                          <p:attrName>style.visibility</p:attrName>
                                        </p:attrNameLst>
                                      </p:cBhvr>
                                      <p:to>
                                        <p:strVal val="visible"/>
                                      </p:to>
                                    </p:set>
                                    <p:animEffect transition="in" filter="fade">
                                      <p:cBhvr>
                                        <p:cTn id="7"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156D44E-9C30-1584-055C-E1B526005B86}"/>
              </a:ext>
            </a:extLst>
          </p:cNvPr>
          <p:cNvCxnSpPr/>
          <p:nvPr/>
        </p:nvCxnSpPr>
        <p:spPr>
          <a:xfrm>
            <a:off x="10210800" y="-1752600"/>
            <a:ext cx="914400" cy="914400"/>
          </a:xfrm>
          <a:prstGeom prst="line">
            <a:avLst/>
          </a:prstGeom>
          <a:noFill/>
          <a:ln w="3175"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0"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9DF8941E-7093-4BA8-E8A8-4620AE5DB880}"/>
              </a:ext>
            </a:extLst>
          </p:cNvPr>
          <p:cNvSpPr txBox="1">
            <a:spLocks/>
          </p:cNvSpPr>
          <p:nvPr/>
        </p:nvSpPr>
        <p:spPr>
          <a:xfrm>
            <a:off x="1110299" y="4219425"/>
            <a:ext cx="6052392"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Hosted for you</a:t>
            </a:r>
          </a:p>
        </p:txBody>
      </p:sp>
      <p:sp>
        <p:nvSpPr>
          <p:cNvPr id="1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7194BACE-5465-04C0-BC58-D42AC16CAB91}"/>
              </a:ext>
            </a:extLst>
          </p:cNvPr>
          <p:cNvSpPr txBox="1">
            <a:spLocks/>
          </p:cNvSpPr>
          <p:nvPr/>
        </p:nvSpPr>
        <p:spPr>
          <a:xfrm>
            <a:off x="8725716" y="4248149"/>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Self-hosted</a:t>
            </a:r>
          </a:p>
        </p:txBody>
      </p:sp>
      <p:pic>
        <p:nvPicPr>
          <p:cNvPr id="7" name="Picture 6">
            <a:extLst>
              <a:ext uri="{FF2B5EF4-FFF2-40B4-BE49-F238E27FC236}">
                <a16:creationId xmlns:a16="http://schemas.microsoft.com/office/drawing/2014/main" id="{EAF0E2A5-FABE-BB26-1BA0-FC2BBE4BA435}"/>
              </a:ext>
            </a:extLst>
          </p:cNvPr>
          <p:cNvPicPr>
            <a:picLocks noChangeAspect="1"/>
          </p:cNvPicPr>
          <p:nvPr/>
        </p:nvPicPr>
        <p:blipFill>
          <a:blip r:embed="rId3"/>
          <a:stretch>
            <a:fillRect/>
          </a:stretch>
        </p:blipFill>
        <p:spPr>
          <a:xfrm>
            <a:off x="1739930" y="7184789"/>
            <a:ext cx="4793129" cy="1818591"/>
          </a:xfrm>
          <a:prstGeom prst="rect">
            <a:avLst/>
          </a:prstGeom>
        </p:spPr>
      </p:pic>
      <p:grpSp>
        <p:nvGrpSpPr>
          <p:cNvPr id="14" name="Group 13">
            <a:extLst>
              <a:ext uri="{FF2B5EF4-FFF2-40B4-BE49-F238E27FC236}">
                <a16:creationId xmlns:a16="http://schemas.microsoft.com/office/drawing/2014/main" id="{F0961C98-9D78-96B0-139B-00B51FAF0EF6}"/>
              </a:ext>
            </a:extLst>
          </p:cNvPr>
          <p:cNvGrpSpPr/>
          <p:nvPr/>
        </p:nvGrpSpPr>
        <p:grpSpPr>
          <a:xfrm>
            <a:off x="9921914" y="5824007"/>
            <a:ext cx="4540167" cy="4540167"/>
            <a:chOff x="10286064" y="9557005"/>
            <a:chExt cx="4540167" cy="4540167"/>
          </a:xfrm>
        </p:grpSpPr>
        <p:sp>
          <p:nvSpPr>
            <p:cNvPr id="8" name="Oval 7">
              <a:extLst>
                <a:ext uri="{FF2B5EF4-FFF2-40B4-BE49-F238E27FC236}">
                  <a16:creationId xmlns:a16="http://schemas.microsoft.com/office/drawing/2014/main" id="{41C98CEA-80A0-DA90-5D2A-24EBA07FD5E0}"/>
                </a:ext>
              </a:extLst>
            </p:cNvPr>
            <p:cNvSpPr/>
            <p:nvPr/>
          </p:nvSpPr>
          <p:spPr>
            <a:xfrm>
              <a:off x="10286064" y="9557005"/>
              <a:ext cx="4540167" cy="4540167"/>
            </a:xfrm>
            <a:prstGeom prst="ellipse">
              <a:avLst/>
            </a:prstGeom>
            <a:solidFill>
              <a:schemeClr val="bg1"/>
            </a:solidFill>
            <a:ln w="3175" cap="flat">
              <a:solidFill>
                <a:schemeClr val="tx2">
                  <a:lumMod val="40000"/>
                  <a:lumOff val="6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42" tIns="64042" rIns="64042" bIns="64042"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9000" b="0" i="0" u="none" strike="noStrike" cap="none" spc="0" normalizeH="0" baseline="0" dirty="0">
                <a:ln>
                  <a:noFill/>
                </a:ln>
                <a:solidFill>
                  <a:srgbClr val="FFFFFF"/>
                </a:solidFill>
                <a:effectLst/>
                <a:uFillTx/>
                <a:latin typeface="+mn-lt"/>
                <a:ea typeface="+mn-ea"/>
                <a:cs typeface="+mn-cs"/>
                <a:sym typeface="Avenir Black"/>
              </a:endParaRPr>
            </a:p>
          </p:txBody>
        </p:sp>
        <p:pic>
          <p:nvPicPr>
            <p:cNvPr id="9" name="Picture 2" descr="Shiny - R package | BIII">
              <a:extLst>
                <a:ext uri="{FF2B5EF4-FFF2-40B4-BE49-F238E27FC236}">
                  <a16:creationId xmlns:a16="http://schemas.microsoft.com/office/drawing/2014/main" id="{7891163E-8241-2867-7039-DE76C41297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188" y="9637846"/>
              <a:ext cx="3777918" cy="43784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his is useful for a larger amount of text, for example when a  more complicated definition won’t fit on a 2-up or 3-up card slide.  This is useful for a larger amount of text, for example when a  more complicated definition won’t fit on a 2-up or 3-up c">
            <a:extLst>
              <a:ext uri="{FF2B5EF4-FFF2-40B4-BE49-F238E27FC236}">
                <a16:creationId xmlns:a16="http://schemas.microsoft.com/office/drawing/2014/main" id="{EE56F4C4-87A6-B511-C2B8-9AACCDE5D265}"/>
              </a:ext>
            </a:extLst>
          </p:cNvPr>
          <p:cNvSpPr txBox="1">
            <a:spLocks/>
          </p:cNvSpPr>
          <p:nvPr/>
        </p:nvSpPr>
        <p:spPr>
          <a:xfrm>
            <a:off x="16791031" y="3745638"/>
            <a:ext cx="6932565" cy="1005021"/>
          </a:xfrm>
          <a:prstGeom prst="rect">
            <a:avLst/>
          </a:prstGeom>
        </p:spPr>
        <p:txBody>
          <a:bodyPr/>
          <a:lstStyle>
            <a:lvl1pPr marL="446741" marR="0" indent="-446741" algn="l" defTabSz="821531" rtl="0" latinLnBrk="0">
              <a:lnSpc>
                <a:spcPct val="110000"/>
              </a:lnSpc>
              <a:spcBef>
                <a:spcPts val="4900"/>
              </a:spcBef>
              <a:spcAft>
                <a:spcPts val="0"/>
              </a:spcAft>
              <a:buClr>
                <a:srgbClr val="171939"/>
              </a:buClr>
              <a:buSzPct val="100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1pPr>
            <a:lvl2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2pPr>
            <a:lvl3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3pPr>
            <a:lvl4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4pPr>
            <a:lvl5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5pPr>
            <a:lvl6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6pPr>
            <a:lvl7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7pPr>
            <a:lvl8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8pPr>
            <a:lvl9pPr marL="442656" marR="0" indent="-442656" algn="l" defTabSz="821531" rtl="0" latinLnBrk="0">
              <a:lnSpc>
                <a:spcPct val="110000"/>
              </a:lnSpc>
              <a:spcBef>
                <a:spcPts val="4900"/>
              </a:spcBef>
              <a:spcAft>
                <a:spcPts val="0"/>
              </a:spcAft>
              <a:buClr>
                <a:srgbClr val="171939"/>
              </a:buClr>
              <a:buSzPct val="85000"/>
              <a:buFont typeface="Avenir Medium"/>
              <a:buChar char="•"/>
              <a:tabLst/>
              <a:defRPr sz="4600" b="0" i="0" u="none" strike="noStrike" cap="none" spc="0" baseline="0">
                <a:solidFill>
                  <a:srgbClr val="171939"/>
                </a:solidFill>
                <a:uFillTx/>
                <a:latin typeface="Avenir Book"/>
                <a:ea typeface="Avenir Book"/>
                <a:cs typeface="Avenir Book"/>
                <a:sym typeface="Avenir Book"/>
              </a:defRPr>
            </a:lvl9pPr>
          </a:lstStyle>
          <a:p>
            <a:pPr marL="0" indent="0" algn="ctr" hangingPunct="1">
              <a:buNone/>
            </a:pPr>
            <a:r>
              <a:rPr lang="en-GB" dirty="0">
                <a:latin typeface="Helvetica" pitchFamily="2" charset="0"/>
              </a:rPr>
              <a:t>Commercially licensed CMS for Shiny apps</a:t>
            </a:r>
          </a:p>
        </p:txBody>
      </p:sp>
      <p:pic>
        <p:nvPicPr>
          <p:cNvPr id="3" name="Blue BG v2.png" descr="Blue BG v2.png">
            <a:extLst>
              <a:ext uri="{FF2B5EF4-FFF2-40B4-BE49-F238E27FC236}">
                <a16:creationId xmlns:a16="http://schemas.microsoft.com/office/drawing/2014/main" id="{D520F808-B96D-C43C-6C44-4DFFFA5BE9C7}"/>
              </a:ext>
            </a:extLst>
          </p:cNvPr>
          <p:cNvPicPr>
            <a:picLocks noChangeAspect="1"/>
          </p:cNvPicPr>
          <p:nvPr/>
        </p:nvPicPr>
        <p:blipFill>
          <a:blip r:embed="rId5"/>
          <a:srcRect r="73772"/>
          <a:stretch>
            <a:fillRect/>
          </a:stretch>
        </p:blipFill>
        <p:spPr>
          <a:xfrm flipH="1">
            <a:off x="7868003" y="1882689"/>
            <a:ext cx="152400" cy="10604200"/>
          </a:xfrm>
          <a:prstGeom prst="rect">
            <a:avLst/>
          </a:prstGeom>
          <a:ln w="3175">
            <a:miter lim="400000"/>
          </a:ln>
        </p:spPr>
      </p:pic>
      <p:pic>
        <p:nvPicPr>
          <p:cNvPr id="4" name="Blue BG v2.png" descr="Blue BG v2.png">
            <a:extLst>
              <a:ext uri="{FF2B5EF4-FFF2-40B4-BE49-F238E27FC236}">
                <a16:creationId xmlns:a16="http://schemas.microsoft.com/office/drawing/2014/main" id="{236C1621-7A2C-62B6-28CC-56991C5A4F79}"/>
              </a:ext>
            </a:extLst>
          </p:cNvPr>
          <p:cNvPicPr>
            <a:picLocks noChangeAspect="1"/>
          </p:cNvPicPr>
          <p:nvPr/>
        </p:nvPicPr>
        <p:blipFill>
          <a:blip r:embed="rId5"/>
          <a:srcRect r="73772"/>
          <a:stretch>
            <a:fillRect/>
          </a:stretch>
        </p:blipFill>
        <p:spPr>
          <a:xfrm flipH="1">
            <a:off x="16363592" y="1882689"/>
            <a:ext cx="152400" cy="10604200"/>
          </a:xfrm>
          <a:prstGeom prst="rect">
            <a:avLst/>
          </a:prstGeom>
          <a:ln w="3175">
            <a:miter lim="400000"/>
          </a:ln>
        </p:spPr>
      </p:pic>
      <p:pic>
        <p:nvPicPr>
          <p:cNvPr id="15" name="Picture 14" descr="RStudio Connect - RStudio">
            <a:extLst>
              <a:ext uri="{FF2B5EF4-FFF2-40B4-BE49-F238E27FC236}">
                <a16:creationId xmlns:a16="http://schemas.microsoft.com/office/drawing/2014/main" id="{9EFFF887-0D1F-BDF6-B6B1-45484F3B2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4" t="5717" r="51227" b="7667"/>
          <a:stretch/>
        </p:blipFill>
        <p:spPr bwMode="auto">
          <a:xfrm>
            <a:off x="17987231" y="5823999"/>
            <a:ext cx="4540167" cy="4540167"/>
          </a:xfrm>
          <a:prstGeom prst="ellipse">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100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2" grpId="0" animBg="1" advAuto="0"/>
      <p:bldP spid="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11754632-21BB-B968-723A-7BD8AFDD7DC0}"/>
              </a:ext>
            </a:extLst>
          </p:cNvPr>
          <p:cNvPicPr>
            <a:picLocks noChangeAspect="1"/>
          </p:cNvPicPr>
          <p:nvPr/>
        </p:nvPicPr>
        <p:blipFill>
          <a:blip r:embed="rId3"/>
          <a:stretch>
            <a:fillRect/>
          </a:stretch>
        </p:blipFill>
        <p:spPr>
          <a:xfrm>
            <a:off x="41179" y="3367668"/>
            <a:ext cx="24301639" cy="9835376"/>
          </a:xfrm>
          <a:prstGeom prst="rect">
            <a:avLst/>
          </a:prstGeom>
        </p:spPr>
      </p:pic>
      <p:pic>
        <p:nvPicPr>
          <p:cNvPr id="4" name="Picture 3">
            <a:hlinkClick r:id="rId2"/>
            <a:extLst>
              <a:ext uri="{FF2B5EF4-FFF2-40B4-BE49-F238E27FC236}">
                <a16:creationId xmlns:a16="http://schemas.microsoft.com/office/drawing/2014/main" id="{D0B2E71B-5FF0-51AD-95D0-DD7F961ED8D5}"/>
              </a:ext>
            </a:extLst>
          </p:cNvPr>
          <p:cNvPicPr>
            <a:picLocks noChangeAspect="1"/>
          </p:cNvPicPr>
          <p:nvPr/>
        </p:nvPicPr>
        <p:blipFill>
          <a:blip r:embed="rId4"/>
          <a:stretch>
            <a:fillRect/>
          </a:stretch>
        </p:blipFill>
        <p:spPr>
          <a:xfrm>
            <a:off x="5906122" y="758282"/>
            <a:ext cx="12571751" cy="2207942"/>
          </a:xfrm>
          <a:prstGeom prst="rect">
            <a:avLst/>
          </a:prstGeom>
        </p:spPr>
      </p:pic>
    </p:spTree>
    <p:extLst>
      <p:ext uri="{BB962C8B-B14F-4D97-AF65-F5344CB8AC3E}">
        <p14:creationId xmlns:p14="http://schemas.microsoft.com/office/powerpoint/2010/main" val="5269915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33B2-E110-5188-DC8D-12B9460B3568}"/>
              </a:ext>
            </a:extLst>
          </p:cNvPr>
          <p:cNvSpPr>
            <a:spLocks noGrp="1"/>
          </p:cNvSpPr>
          <p:nvPr>
            <p:ph type="title"/>
          </p:nvPr>
        </p:nvSpPr>
        <p:spPr/>
        <p:txBody>
          <a:bodyPr/>
          <a:lstStyle/>
          <a:p>
            <a:r>
              <a:rPr lang="en-GB" dirty="0"/>
              <a:t>{shiny} in production</a:t>
            </a:r>
          </a:p>
        </p:txBody>
      </p:sp>
      <p:pic>
        <p:nvPicPr>
          <p:cNvPr id="4" name="Picture 3">
            <a:hlinkClick r:id="rId2"/>
            <a:extLst>
              <a:ext uri="{FF2B5EF4-FFF2-40B4-BE49-F238E27FC236}">
                <a16:creationId xmlns:a16="http://schemas.microsoft.com/office/drawing/2014/main" id="{220ADAFC-4D64-2DC4-A854-BE7C25DD7A4C}"/>
              </a:ext>
            </a:extLst>
          </p:cNvPr>
          <p:cNvPicPr>
            <a:picLocks noChangeAspect="1"/>
          </p:cNvPicPr>
          <p:nvPr/>
        </p:nvPicPr>
        <p:blipFill>
          <a:blip r:embed="rId3"/>
          <a:stretch>
            <a:fillRect/>
          </a:stretch>
        </p:blipFill>
        <p:spPr>
          <a:xfrm>
            <a:off x="1635865" y="2661047"/>
            <a:ext cx="21218182" cy="11054953"/>
          </a:xfrm>
          <a:prstGeom prst="rect">
            <a:avLst/>
          </a:prstGeom>
        </p:spPr>
      </p:pic>
    </p:spTree>
    <p:extLst>
      <p:ext uri="{BB962C8B-B14F-4D97-AF65-F5344CB8AC3E}">
        <p14:creationId xmlns:p14="http://schemas.microsoft.com/office/powerpoint/2010/main" val="323930455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171939"/>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White">
      <a:dk1>
        <a:srgbClr val="171939"/>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Black"/>
        <a:ea typeface="Avenir Black"/>
        <a:cs typeface="Avenir Black"/>
      </a:majorFont>
      <a:minorFont>
        <a:latin typeface="Avenir Black"/>
        <a:ea typeface="Avenir Black"/>
        <a:cs typeface="Avenir Blac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25400" rotWithShape="0">
              <a:srgbClr val="000000">
                <a:alpha val="50000"/>
              </a:srgbClr>
            </a:outerShdw>
          </a:effectLst>
        </a:effectStyle>
        <a:effectStyle>
          <a:effectLst>
            <a:outerShdw blurRad="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solidFill>
            <a:srgbClr val="000000"/>
          </a:solidFill>
          <a:prstDash val="solid"/>
          <a:miter lim="400000"/>
        </a:ln>
        <a:effectLst/>
        <a:sp3d/>
      </a:spPr>
      <a:bodyPr rot="0" spcFirstLastPara="1" vertOverflow="overflow" horzOverflow="overflow" vert="horz" wrap="square" lIns="64042" tIns="64042" rIns="64042" bIns="64042"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9000" b="0" i="0" u="none" strike="noStrike" cap="none" spc="0" normalizeH="0" baseline="0">
            <a:ln>
              <a:noFill/>
            </a:ln>
            <a:solidFill>
              <a:srgbClr val="FFFFFF"/>
            </a:solidFill>
            <a:effectLst/>
            <a:uFillTx/>
            <a:latin typeface="+mn-lt"/>
            <a:ea typeface="+mn-ea"/>
            <a:cs typeface="+mn-cs"/>
            <a:sym typeface="Avenir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4042" tIns="64042" rIns="64042" bIns="64042" numCol="1" spcCol="38100" rtlCol="0" anchor="ctr">
        <a:spAutoFit/>
      </a:bodyPr>
      <a:lstStyle>
        <a:defPPr marL="988594" marR="0" indent="-645694" algn="l" defTabSz="821531" rtl="0" fontAlgn="auto" latinLnBrk="0" hangingPunct="0">
          <a:lnSpc>
            <a:spcPct val="110000"/>
          </a:lnSpc>
          <a:spcBef>
            <a:spcPts val="3600"/>
          </a:spcBef>
          <a:spcAft>
            <a:spcPts val="0"/>
          </a:spcAft>
          <a:buClrTx/>
          <a:buSzPct val="171000"/>
          <a:buFontTx/>
          <a:buChar char="•"/>
          <a:tabLst/>
          <a:defRPr kumimoji="0" sz="4600" b="0" i="0" u="none" strike="noStrike" cap="none" spc="0" normalizeH="0" baseline="0">
            <a:ln>
              <a:noFill/>
            </a:ln>
            <a:solidFill>
              <a:srgbClr val="171939"/>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2977</TotalTime>
  <Words>1573</Words>
  <Application>Microsoft Macintosh PowerPoint</Application>
  <PresentationFormat>Custom</PresentationFormat>
  <Paragraphs>124</Paragraphs>
  <Slides>14</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Avenir Black</vt:lpstr>
      <vt:lpstr>Avenir Book</vt:lpstr>
      <vt:lpstr>Avenir Heavy</vt:lpstr>
      <vt:lpstr>Avenir Medium</vt:lpstr>
      <vt:lpstr>Community</vt:lpstr>
      <vt:lpstr>Helvetica</vt:lpstr>
      <vt:lpstr>Lucida Grande</vt:lpstr>
      <vt:lpstr>White</vt:lpstr>
      <vt:lpstr>1_White</vt:lpstr>
      <vt:lpstr>PowerPoint Presentation</vt:lpstr>
      <vt:lpstr>PowerPoint Presentation</vt:lpstr>
      <vt:lpstr>PowerPoint Presentation</vt:lpstr>
      <vt:lpstr>PowerPoint Presentation</vt:lpstr>
      <vt:lpstr>{shiny} for R</vt:lpstr>
      <vt:lpstr>A beta tool for building {shiny} GUI</vt:lpstr>
      <vt:lpstr>PowerPoint Presentation</vt:lpstr>
      <vt:lpstr>PowerPoint Presentation</vt:lpstr>
      <vt:lpstr>{shiny} in production</vt:lpstr>
      <vt:lpstr>PowerPoint Presentation</vt:lpstr>
      <vt:lpstr>PowerPoint Presentation</vt:lpstr>
      <vt:lpstr>PowerPoint Presentation</vt:lpstr>
      <vt:lpstr>shiny for Python!</vt:lpstr>
      <vt:lpstr>rstudio::conf(2022)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Martin John Hadley</cp:lastModifiedBy>
  <cp:revision>49</cp:revision>
  <dcterms:modified xsi:type="dcterms:W3CDTF">2022-09-12T12:51:11Z</dcterms:modified>
</cp:coreProperties>
</file>